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6"/>
  </p:notesMasterIdLst>
  <p:sldIdLst>
    <p:sldId id="258" r:id="rId2"/>
    <p:sldId id="270" r:id="rId3"/>
    <p:sldId id="271" r:id="rId4"/>
    <p:sldId id="261" r:id="rId5"/>
    <p:sldId id="25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>
          <p15:clr>
            <a:srgbClr val="A4A3A4"/>
          </p15:clr>
        </p15:guide>
        <p15:guide id="2" orient="horz" pos="4175">
          <p15:clr>
            <a:srgbClr val="A4A3A4"/>
          </p15:clr>
        </p15:guide>
        <p15:guide id="3" orient="horz" pos="311">
          <p15:clr>
            <a:srgbClr val="A4A3A4"/>
          </p15:clr>
        </p15:guide>
        <p15:guide id="4" pos="5503">
          <p15:clr>
            <a:srgbClr val="A4A3A4"/>
          </p15:clr>
        </p15:guide>
        <p15:guide id="5" pos="317">
          <p15:clr>
            <a:srgbClr val="A4A3A4"/>
          </p15:clr>
        </p15:guide>
        <p15:guide id="6" pos="151">
          <p15:clr>
            <a:srgbClr val="A4A3A4"/>
          </p15:clr>
        </p15:guide>
        <p15:guide id="7" pos="55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3511" autoAdjust="0"/>
  </p:normalViewPr>
  <p:slideViewPr>
    <p:cSldViewPr snapToGrid="0" showGuides="1">
      <p:cViewPr varScale="1">
        <p:scale>
          <a:sx n="111" d="100"/>
          <a:sy n="111" d="100"/>
        </p:scale>
        <p:origin x="990" y="108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pancake@anl.gov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jmcghee@anl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b="7839"/>
          <a:stretch>
            <a:fillRect/>
          </a:stretch>
        </p:blipFill>
        <p:spPr/>
      </p:pic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P&amp;T challenges during deinventory of legacy facilities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drhgfdjhngngfmhgmghmghjmghfmf</a:t>
            </a:r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Dan Pancake		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Project Manager</a:t>
            </a:r>
          </a:p>
          <a:p>
            <a:r>
              <a:rPr lang="en-US" dirty="0" smtClean="0"/>
              <a:t>Nuclear Facilities Deactivation</a:t>
            </a:r>
            <a:endParaRPr lang="en-US" dirty="0"/>
          </a:p>
          <a:p>
            <a:r>
              <a:rPr lang="en-US" dirty="0">
                <a:hlinkClick r:id="rId3"/>
              </a:rPr>
              <a:t>dpancake@anl.gov</a:t>
            </a:r>
            <a:r>
              <a:rPr lang="en-US" dirty="0"/>
              <a:t> </a:t>
            </a:r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Jeff McGhee	</a:t>
            </a:r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3417371" y="4960384"/>
            <a:ext cx="3256698" cy="914400"/>
          </a:xfrm>
        </p:spPr>
        <p:txBody>
          <a:bodyPr/>
          <a:lstStyle/>
          <a:p>
            <a:r>
              <a:rPr lang="en-US" dirty="0"/>
              <a:t>Transportation Nuclear Facility Manager</a:t>
            </a:r>
          </a:p>
          <a:p>
            <a:r>
              <a:rPr lang="en-US" dirty="0"/>
              <a:t>ESH and P&amp;T Lead for Deinventory</a:t>
            </a:r>
          </a:p>
          <a:p>
            <a:r>
              <a:rPr lang="en-US" dirty="0">
                <a:hlinkClick r:id="rId4"/>
              </a:rPr>
              <a:t>jmcghee@anl.gov</a:t>
            </a:r>
            <a:r>
              <a:rPr lang="en-US" dirty="0"/>
              <a:t> </a:t>
            </a: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Contractor’s Transportation Management Association Meeting</a:t>
            </a:r>
          </a:p>
          <a:p>
            <a:r>
              <a:rPr lang="en-US" dirty="0" smtClean="0"/>
              <a:t>May 2017,  </a:t>
            </a:r>
            <a:r>
              <a:rPr lang="en-US" dirty="0"/>
              <a:t>Point Clear, AL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CTMA 2017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749304"/>
          </a:xfrm>
        </p:spPr>
        <p:txBody>
          <a:bodyPr/>
          <a:lstStyle/>
          <a:p>
            <a:r>
              <a:rPr lang="en-US" dirty="0"/>
              <a:t>Challenge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6823"/>
            <a:ext cx="4106173" cy="4330460"/>
          </a:xfrm>
        </p:spPr>
        <p:txBody>
          <a:bodyPr/>
          <a:lstStyle/>
          <a:p>
            <a:r>
              <a:rPr lang="en-US" dirty="0"/>
              <a:t>Most legacy facilities have limited operations that are </a:t>
            </a:r>
            <a:r>
              <a:rPr lang="en-US" dirty="0" smtClean="0"/>
              <a:t>authorized.</a:t>
            </a:r>
          </a:p>
          <a:p>
            <a:r>
              <a:rPr lang="en-US" dirty="0" smtClean="0"/>
              <a:t>If the target material(s) is/are </a:t>
            </a:r>
            <a:r>
              <a:rPr lang="en-US" dirty="0"/>
              <a:t>not in exactly the configuration for authorized content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Content modification may be needed</a:t>
            </a:r>
          </a:p>
          <a:p>
            <a:pPr lvl="1"/>
            <a:r>
              <a:rPr lang="en-US" dirty="0"/>
              <a:t>Engineered solution may be needed</a:t>
            </a:r>
          </a:p>
          <a:p>
            <a:pPr lvl="1"/>
            <a:r>
              <a:rPr lang="en-US" dirty="0"/>
              <a:t>Get PCP and package owner involved EARLY</a:t>
            </a:r>
          </a:p>
          <a:p>
            <a:pPr lvl="1"/>
            <a:r>
              <a:rPr lang="en-US" dirty="0"/>
              <a:t>DOE/NNSA “ownership” coordination needs to happen at your site office/program office level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Yep that material is authorized, but the primary containment, like glass bottles, is not…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573" y="1668463"/>
            <a:ext cx="3709425" cy="2808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72" y="4584523"/>
            <a:ext cx="3709425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711230"/>
          </a:xfrm>
        </p:spPr>
        <p:txBody>
          <a:bodyPr/>
          <a:lstStyle/>
          <a:p>
            <a:r>
              <a:rPr lang="en-US" dirty="0"/>
              <a:t>Challenge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9994"/>
            <a:ext cx="8372901" cy="4422777"/>
          </a:xfrm>
        </p:spPr>
        <p:txBody>
          <a:bodyPr/>
          <a:lstStyle/>
          <a:p>
            <a:r>
              <a:rPr lang="en-US" dirty="0"/>
              <a:t>If there is a concept or idea that may be of benefit to </a:t>
            </a:r>
            <a:r>
              <a:rPr lang="en-US" dirty="0" smtClean="0"/>
              <a:t>others with similar materials or issues in the DOE Complex, </a:t>
            </a:r>
            <a:r>
              <a:rPr lang="en-US" dirty="0"/>
              <a:t>push </a:t>
            </a:r>
            <a:r>
              <a:rPr lang="en-US" dirty="0" smtClean="0"/>
              <a:t>forward…</a:t>
            </a:r>
            <a:endParaRPr lang="en-US" dirty="0"/>
          </a:p>
          <a:p>
            <a:pPr lvl="1"/>
            <a:r>
              <a:rPr lang="en-US" dirty="0"/>
              <a:t>Resistance to change can be hard</a:t>
            </a:r>
          </a:p>
          <a:p>
            <a:pPr lvl="1"/>
            <a:r>
              <a:rPr lang="en-US" dirty="0"/>
              <a:t>Intellectual property and process can be a challenge and take up time</a:t>
            </a:r>
          </a:p>
          <a:p>
            <a:pPr lvl="1"/>
            <a:r>
              <a:rPr lang="en-US" dirty="0"/>
              <a:t>Costs initially…vary a great deal, long term savings must be </a:t>
            </a:r>
            <a:r>
              <a:rPr lang="en-US" dirty="0" smtClean="0"/>
              <a:t>balance funding, safety, and return on investment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0140" y="1057574"/>
            <a:ext cx="8372901" cy="570714"/>
          </a:xfrm>
        </p:spPr>
        <p:txBody>
          <a:bodyPr/>
          <a:lstStyle/>
          <a:p>
            <a:r>
              <a:rPr lang="en-US" dirty="0"/>
              <a:t>Convincing your DOE partners and your management to let you be a pioneer of new processes/ideas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0" y="3373156"/>
            <a:ext cx="4134070" cy="3100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706" y="3252158"/>
            <a:ext cx="2752170" cy="32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2871"/>
            <a:ext cx="8372901" cy="749771"/>
          </a:xfrm>
        </p:spPr>
        <p:txBody>
          <a:bodyPr/>
          <a:lstStyle/>
          <a:p>
            <a:r>
              <a:rPr lang="en-US" dirty="0"/>
              <a:t>Challenge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8605"/>
            <a:ext cx="2757649" cy="5192402"/>
          </a:xfrm>
        </p:spPr>
        <p:txBody>
          <a:bodyPr/>
          <a:lstStyle/>
          <a:p>
            <a:r>
              <a:rPr lang="en-US" dirty="0"/>
              <a:t>Know your design solutions</a:t>
            </a:r>
          </a:p>
          <a:p>
            <a:pPr lvl="1"/>
            <a:r>
              <a:rPr lang="en-US" dirty="0"/>
              <a:t>Sodium bonded fuel needed special solutions for FEW into tubes, into racks that will fit with transport cask chosen</a:t>
            </a:r>
          </a:p>
          <a:p>
            <a:pPr lvl="1"/>
            <a:r>
              <a:rPr lang="en-US" dirty="0"/>
              <a:t>Be sure you have a listing of Q and </a:t>
            </a:r>
            <a:r>
              <a:rPr lang="en-US" dirty="0" smtClean="0"/>
              <a:t>non-Q </a:t>
            </a:r>
            <a:r>
              <a:rPr lang="en-US" dirty="0"/>
              <a:t>parts and features PRIOR to </a:t>
            </a:r>
            <a:r>
              <a:rPr lang="en-US" dirty="0" smtClean="0"/>
              <a:t>acceptance, </a:t>
            </a:r>
            <a:r>
              <a:rPr lang="en-US" dirty="0"/>
              <a:t>even if contracting others to do the work</a:t>
            </a:r>
          </a:p>
          <a:p>
            <a:pPr lvl="1"/>
            <a:r>
              <a:rPr lang="en-US" dirty="0"/>
              <a:t>When problems arise PCP is your pathway to solutions!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198" y="941819"/>
            <a:ext cx="8372901" cy="499715"/>
          </a:xfrm>
        </p:spPr>
        <p:txBody>
          <a:bodyPr/>
          <a:lstStyle/>
          <a:p>
            <a:r>
              <a:rPr lang="en-US" dirty="0"/>
              <a:t>There will be an issue…be ready…stay calm…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41584" y="2006171"/>
            <a:ext cx="4286466" cy="3111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87307" y="2242689"/>
            <a:ext cx="3369386" cy="2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017"/>
            <a:ext cx="8372901" cy="551793"/>
          </a:xfrm>
        </p:spPr>
        <p:txBody>
          <a:bodyPr/>
          <a:lstStyle/>
          <a:p>
            <a:r>
              <a:rPr lang="en-US" dirty="0"/>
              <a:t>Challenge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9995"/>
            <a:ext cx="2895600" cy="4773714"/>
          </a:xfrm>
        </p:spPr>
        <p:txBody>
          <a:bodyPr/>
          <a:lstStyle/>
          <a:p>
            <a:r>
              <a:rPr lang="en-US" dirty="0"/>
              <a:t>Work with a </a:t>
            </a:r>
            <a:r>
              <a:rPr lang="en-US" dirty="0" smtClean="0"/>
              <a:t>vendor and/or other DOE sites </a:t>
            </a:r>
            <a:r>
              <a:rPr lang="en-US" dirty="0"/>
              <a:t>to find a solution</a:t>
            </a:r>
          </a:p>
          <a:p>
            <a:r>
              <a:rPr lang="en-US" dirty="0"/>
              <a:t>Deal with the </a:t>
            </a:r>
            <a:r>
              <a:rPr lang="en-US" dirty="0" smtClean="0"/>
              <a:t>off-spec </a:t>
            </a:r>
            <a:r>
              <a:rPr lang="en-US" dirty="0"/>
              <a:t>and </a:t>
            </a:r>
            <a:r>
              <a:rPr lang="en-US" dirty="0" smtClean="0"/>
              <a:t>“no </a:t>
            </a:r>
            <a:r>
              <a:rPr lang="en-US" dirty="0"/>
              <a:t>reuse </a:t>
            </a:r>
            <a:r>
              <a:rPr lang="en-US" dirty="0" smtClean="0"/>
              <a:t>path” materials </a:t>
            </a:r>
            <a:r>
              <a:rPr lang="en-US" dirty="0"/>
              <a:t>as waste</a:t>
            </a:r>
          </a:p>
          <a:p>
            <a:r>
              <a:rPr lang="en-US" dirty="0"/>
              <a:t>Work with </a:t>
            </a:r>
            <a:r>
              <a:rPr lang="en-US" dirty="0" smtClean="0"/>
              <a:t>your MC&amp;A Team, as well as DOE Site </a:t>
            </a:r>
            <a:r>
              <a:rPr lang="en-US" dirty="0" smtClean="0"/>
              <a:t>O</a:t>
            </a:r>
            <a:r>
              <a:rPr lang="en-US" dirty="0" smtClean="0"/>
              <a:t>ffice, </a:t>
            </a:r>
            <a:r>
              <a:rPr lang="en-US" dirty="0"/>
              <a:t>to ensure material can be wasted</a:t>
            </a:r>
          </a:p>
          <a:p>
            <a:r>
              <a:rPr lang="en-US" dirty="0"/>
              <a:t>Develop new and novel methods to handle unusual materials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199" y="901917"/>
            <a:ext cx="8372901" cy="499715"/>
          </a:xfrm>
        </p:spPr>
        <p:txBody>
          <a:bodyPr/>
          <a:lstStyle/>
          <a:p>
            <a:r>
              <a:rPr lang="en-US" dirty="0"/>
              <a:t>There is no packaging solution.  We don’t know what it is.  Now what?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834" y="1277006"/>
            <a:ext cx="3239814" cy="431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043" y="2796437"/>
            <a:ext cx="2895114" cy="38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1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551839"/>
          </a:xfrm>
        </p:spPr>
        <p:txBody>
          <a:bodyPr/>
          <a:lstStyle/>
          <a:p>
            <a:r>
              <a:rPr lang="en-US" dirty="0" smtClean="0"/>
              <a:t>DEACTIVATION AND DEINVENTORY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4169"/>
            <a:ext cx="8372901" cy="5082420"/>
          </a:xfrm>
        </p:spPr>
        <p:txBody>
          <a:bodyPr/>
          <a:lstStyle/>
          <a:p>
            <a:r>
              <a:rPr lang="en-US" dirty="0" smtClean="0"/>
              <a:t>Alpha Gamma Hot Cell Facility</a:t>
            </a:r>
          </a:p>
          <a:p>
            <a:pPr lvl="1"/>
            <a:r>
              <a:rPr lang="en-US" dirty="0" smtClean="0"/>
              <a:t>~66X HC2 SOF</a:t>
            </a:r>
          </a:p>
          <a:p>
            <a:pPr lvl="1"/>
            <a:r>
              <a:rPr lang="en-US" dirty="0" smtClean="0"/>
              <a:t>Irradiated Fuel Samples and Test Specimens (Fuel Examination Waste)</a:t>
            </a:r>
          </a:p>
          <a:p>
            <a:pPr lvl="1"/>
            <a:r>
              <a:rPr lang="en-US" dirty="0" smtClean="0"/>
              <a:t>Sodium Bonded Fuel Debris &amp; Pin Fragments</a:t>
            </a:r>
            <a:endParaRPr lang="en-US" dirty="0" smtClean="0"/>
          </a:p>
          <a:p>
            <a:r>
              <a:rPr lang="en-US" dirty="0" smtClean="0"/>
              <a:t>Building 205 K-Wing Hot Cell Complex</a:t>
            </a:r>
          </a:p>
          <a:p>
            <a:pPr lvl="1"/>
            <a:r>
              <a:rPr lang="en-US" dirty="0" smtClean="0"/>
              <a:t>Separations Science Byproducts</a:t>
            </a:r>
          </a:p>
          <a:p>
            <a:pPr lvl="1"/>
            <a:r>
              <a:rPr lang="en-US" dirty="0" smtClean="0"/>
              <a:t>ATM Standards (Additional FEW)</a:t>
            </a:r>
          </a:p>
          <a:p>
            <a:r>
              <a:rPr lang="en-US" dirty="0" smtClean="0"/>
              <a:t>Building 200 MA Wing Hot Cell Complex</a:t>
            </a:r>
          </a:p>
          <a:p>
            <a:pPr lvl="1"/>
            <a:r>
              <a:rPr lang="en-US" dirty="0" smtClean="0"/>
              <a:t>Irradiated Neutron Sources</a:t>
            </a:r>
          </a:p>
          <a:p>
            <a:pPr lvl="1"/>
            <a:r>
              <a:rPr lang="en-US" dirty="0" smtClean="0"/>
              <a:t>Higher Energy Gamma Source Materials</a:t>
            </a:r>
          </a:p>
          <a:p>
            <a:pPr lvl="1"/>
            <a:r>
              <a:rPr lang="en-US" dirty="0" smtClean="0"/>
              <a:t>“XYZ” Box and Other “Home Made” Source Materials</a:t>
            </a:r>
          </a:p>
          <a:p>
            <a:r>
              <a:rPr lang="en-US" dirty="0" smtClean="0"/>
              <a:t>Legacy Materials in the Waste Management Facilities</a:t>
            </a:r>
          </a:p>
          <a:p>
            <a:pPr lvl="1"/>
            <a:r>
              <a:rPr lang="en-US" dirty="0" smtClean="0"/>
              <a:t>CP5 Shield Plug Assemblies</a:t>
            </a:r>
          </a:p>
          <a:p>
            <a:r>
              <a:rPr lang="en-US" dirty="0" smtClean="0"/>
              <a:t>Building 350 (Formerly New Brunswick Laboratory)</a:t>
            </a:r>
          </a:p>
          <a:p>
            <a:pPr lvl="1"/>
            <a:r>
              <a:rPr lang="en-US" dirty="0" smtClean="0"/>
              <a:t>Transuranic Metals and Oxides in type B Quantities / Unique Containment</a:t>
            </a:r>
          </a:p>
          <a:p>
            <a:r>
              <a:rPr lang="en-US" dirty="0" smtClean="0"/>
              <a:t>National TRU Program Support for RH TRU Disposition</a:t>
            </a:r>
          </a:p>
          <a:p>
            <a:pPr lvl="1"/>
            <a:r>
              <a:rPr lang="en-US" dirty="0" smtClean="0"/>
              <a:t>Shielded Container Assemblies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903784"/>
            <a:ext cx="8372901" cy="487523"/>
          </a:xfrm>
        </p:spPr>
        <p:txBody>
          <a:bodyPr/>
          <a:lstStyle/>
          <a:p>
            <a:r>
              <a:rPr lang="en-US" dirty="0" smtClean="0"/>
              <a:t>Facilities Deactivation Activities That Generated Packaging and Transportation Challenges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6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543172"/>
          </a:xfrm>
        </p:spPr>
        <p:txBody>
          <a:bodyPr/>
          <a:lstStyle/>
          <a:p>
            <a:r>
              <a:rPr lang="en-US" dirty="0"/>
              <a:t>DEACTIVATION AND DEINVENTORY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918890"/>
            <a:ext cx="8372901" cy="499715"/>
          </a:xfrm>
        </p:spPr>
        <p:txBody>
          <a:bodyPr/>
          <a:lstStyle/>
          <a:p>
            <a:r>
              <a:rPr lang="en-US" dirty="0" smtClean="0"/>
              <a:t>Work with National TRU Program on Pilot Project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40" y="1656568"/>
            <a:ext cx="3559361" cy="4579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723292"/>
            <a:ext cx="47478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Shielded Container Assembly (SCA-1)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Used as an approved overpack for disposition of certain RH TRU debris containers as CH TRU Packages at WIPP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Provides shielding via one-inch lead layer between the containment surfaces.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Shipped in the HALF-PACT to WIPP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Disposed above grade, as other    CH TRU Packages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Licensed content in the TRUPACTs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ANL partnered with NWP to execute the pilot program for loading and shipping in 2013 (9 SCA-1s)</a:t>
            </a:r>
          </a:p>
        </p:txBody>
      </p:sp>
    </p:spTree>
    <p:extLst>
      <p:ext uri="{BB962C8B-B14F-4D97-AF65-F5344CB8AC3E}">
        <p14:creationId xmlns:p14="http://schemas.microsoft.com/office/powerpoint/2010/main" val="16753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9995"/>
            <a:ext cx="3710152" cy="4422776"/>
          </a:xfrm>
        </p:spPr>
        <p:txBody>
          <a:bodyPr/>
          <a:lstStyle/>
          <a:p>
            <a:r>
              <a:rPr lang="en-US" dirty="0" smtClean="0"/>
              <a:t>“Cheap </a:t>
            </a:r>
            <a:r>
              <a:rPr lang="en-US" dirty="0"/>
              <a:t>to </a:t>
            </a:r>
            <a:r>
              <a:rPr lang="en-US" dirty="0" smtClean="0"/>
              <a:t>Keep” </a:t>
            </a:r>
            <a:r>
              <a:rPr lang="en-US" dirty="0"/>
              <a:t>facilities don’t often function as designed</a:t>
            </a:r>
          </a:p>
          <a:p>
            <a:pPr lvl="1"/>
            <a:r>
              <a:rPr lang="en-US" dirty="0"/>
              <a:t>Doors don’t open</a:t>
            </a:r>
          </a:p>
          <a:p>
            <a:pPr lvl="1"/>
            <a:r>
              <a:rPr lang="en-US" dirty="0"/>
              <a:t>Lights don’t turn on</a:t>
            </a:r>
          </a:p>
          <a:p>
            <a:pPr lvl="1"/>
            <a:r>
              <a:rPr lang="en-US" dirty="0"/>
              <a:t>Hoists don’t work or have not been serviced</a:t>
            </a:r>
          </a:p>
          <a:p>
            <a:pPr lvl="1"/>
            <a:r>
              <a:rPr lang="en-US" dirty="0"/>
              <a:t>Floor storage corroded or has water seepage</a:t>
            </a:r>
          </a:p>
          <a:p>
            <a:pPr lvl="1"/>
            <a:r>
              <a:rPr lang="en-US" dirty="0"/>
              <a:t>Packaging used is *vintage* now, and likely not compliant</a:t>
            </a:r>
          </a:p>
          <a:p>
            <a:pPr lvl="2"/>
            <a:r>
              <a:rPr lang="en-US" dirty="0"/>
              <a:t>6M’s</a:t>
            </a:r>
          </a:p>
          <a:p>
            <a:pPr lvl="2"/>
            <a:r>
              <a:rPr lang="en-US" dirty="0"/>
              <a:t>Gaskets that dry rot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Can you get to the </a:t>
            </a:r>
            <a:r>
              <a:rPr lang="en-US" dirty="0" smtClean="0"/>
              <a:t>material?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177" y="0"/>
            <a:ext cx="2801823" cy="37357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353" y="2737944"/>
            <a:ext cx="4169104" cy="3126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43" y="5021317"/>
            <a:ext cx="2448910" cy="18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1" y="1699995"/>
            <a:ext cx="4114800" cy="3975591"/>
          </a:xfrm>
        </p:spPr>
        <p:txBody>
          <a:bodyPr/>
          <a:lstStyle/>
          <a:p>
            <a:r>
              <a:rPr lang="en-US" dirty="0"/>
              <a:t>Understanding what you really </a:t>
            </a:r>
            <a:r>
              <a:rPr lang="en-US" dirty="0" smtClean="0"/>
              <a:t>have</a:t>
            </a:r>
          </a:p>
          <a:p>
            <a:r>
              <a:rPr lang="en-US" dirty="0" smtClean="0"/>
              <a:t>Often requires extensive NDA/NDE and legacy data gathering, where </a:t>
            </a:r>
            <a:r>
              <a:rPr lang="en-US" dirty="0"/>
              <a:t>d</a:t>
            </a:r>
            <a:r>
              <a:rPr lang="en-US" dirty="0" smtClean="0"/>
              <a:t>ata are available at all</a:t>
            </a:r>
            <a:endParaRPr lang="en-US" dirty="0"/>
          </a:p>
          <a:p>
            <a:r>
              <a:rPr lang="en-US" dirty="0"/>
              <a:t>Legacy facilities sometimes have no living souls left to consult with</a:t>
            </a:r>
          </a:p>
          <a:p>
            <a:r>
              <a:rPr lang="en-US" dirty="0"/>
              <a:t>Handwritten notebooks…well</a:t>
            </a:r>
          </a:p>
          <a:p>
            <a:pPr lvl="1"/>
            <a:r>
              <a:rPr lang="en-US" dirty="0"/>
              <a:t>If you can read them</a:t>
            </a:r>
          </a:p>
          <a:p>
            <a:pPr lvl="1"/>
            <a:r>
              <a:rPr lang="en-US" dirty="0"/>
              <a:t>Stylistic differences in data recording methodology can be a challenge</a:t>
            </a:r>
          </a:p>
          <a:p>
            <a:pPr lvl="1"/>
            <a:r>
              <a:rPr lang="en-US" dirty="0"/>
              <a:t>Incomplete information (think batch division and consumed)</a:t>
            </a:r>
          </a:p>
          <a:p>
            <a:r>
              <a:rPr lang="en-US" dirty="0"/>
              <a:t>SURPRISE!  </a:t>
            </a:r>
          </a:p>
          <a:p>
            <a:pPr lvl="1"/>
            <a:r>
              <a:rPr lang="en-US" dirty="0"/>
              <a:t>Is that what we think it is?</a:t>
            </a:r>
          </a:p>
          <a:p>
            <a:pPr lvl="1"/>
            <a:r>
              <a:rPr lang="en-US" dirty="0"/>
              <a:t>Does someone really want that?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that?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881" y="71220"/>
            <a:ext cx="4343399" cy="3257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164" y="3203083"/>
            <a:ext cx="4360835" cy="32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8463"/>
            <a:ext cx="2927131" cy="5079178"/>
          </a:xfrm>
        </p:spPr>
        <p:txBody>
          <a:bodyPr/>
          <a:lstStyle/>
          <a:p>
            <a:r>
              <a:rPr lang="en-US" dirty="0"/>
              <a:t>No authorized packaging for that material/activity </a:t>
            </a:r>
          </a:p>
          <a:p>
            <a:r>
              <a:rPr lang="en-US" dirty="0"/>
              <a:t>Creativity in description to better match material</a:t>
            </a:r>
          </a:p>
          <a:p>
            <a:pPr lvl="1"/>
            <a:r>
              <a:rPr lang="en-US" dirty="0"/>
              <a:t>Mixed fission </a:t>
            </a:r>
            <a:r>
              <a:rPr lang="en-US" dirty="0" smtClean="0"/>
              <a:t>products</a:t>
            </a:r>
          </a:p>
          <a:p>
            <a:pPr lvl="1"/>
            <a:r>
              <a:rPr lang="en-US" dirty="0" smtClean="0"/>
              <a:t>Fuel </a:t>
            </a:r>
            <a:r>
              <a:rPr lang="en-US" dirty="0"/>
              <a:t>Examination Waste</a:t>
            </a:r>
          </a:p>
          <a:p>
            <a:r>
              <a:rPr lang="en-US" dirty="0"/>
              <a:t>Regulatory approval process for content modification is </a:t>
            </a:r>
          </a:p>
          <a:p>
            <a:pPr lvl="1"/>
            <a:r>
              <a:rPr lang="en-US" dirty="0"/>
              <a:t>Costly</a:t>
            </a:r>
          </a:p>
          <a:p>
            <a:pPr lvl="1"/>
            <a:r>
              <a:rPr lang="en-US" dirty="0"/>
              <a:t>Lengthy</a:t>
            </a:r>
          </a:p>
          <a:p>
            <a:pPr lvl="1"/>
            <a:r>
              <a:rPr lang="en-US" dirty="0"/>
              <a:t>Requires good coordination</a:t>
            </a:r>
          </a:p>
          <a:p>
            <a:pPr lvl="1"/>
            <a:r>
              <a:rPr lang="en-US" dirty="0"/>
              <a:t>PCP assistance is ESSENTIAL for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 used to ship that in a 6M all the time…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385"/>
          <a:stretch/>
        </p:blipFill>
        <p:spPr>
          <a:xfrm>
            <a:off x="3426372" y="1668463"/>
            <a:ext cx="5615151" cy="475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0249"/>
            <a:ext cx="8372901" cy="828948"/>
          </a:xfrm>
        </p:spPr>
        <p:txBody>
          <a:bodyPr/>
          <a:lstStyle/>
          <a:p>
            <a:r>
              <a:rPr lang="en-US" dirty="0"/>
              <a:t>Challenge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206010"/>
            <a:ext cx="8372901" cy="4422776"/>
          </a:xfrm>
        </p:spPr>
        <p:txBody>
          <a:bodyPr/>
          <a:lstStyle/>
          <a:p>
            <a:r>
              <a:rPr lang="en-US" dirty="0"/>
              <a:t>What requirements apply to your “stuff”?</a:t>
            </a:r>
          </a:p>
          <a:p>
            <a:pPr lvl="1"/>
            <a:r>
              <a:rPr lang="en-US" dirty="0"/>
              <a:t>Who needs to be involved, and </a:t>
            </a:r>
            <a:r>
              <a:rPr lang="en-US" dirty="0" smtClean="0"/>
              <a:t>when, will certainly vary with material</a:t>
            </a:r>
            <a:endParaRPr lang="en-US" dirty="0"/>
          </a:p>
          <a:p>
            <a:pPr lvl="1"/>
            <a:r>
              <a:rPr lang="en-US" dirty="0"/>
              <a:t>What was done in 1992 is NOT the same as today</a:t>
            </a:r>
          </a:p>
          <a:p>
            <a:pPr lvl="1"/>
            <a:r>
              <a:rPr lang="en-US" dirty="0"/>
              <a:t>Coordination with package </a:t>
            </a:r>
            <a:r>
              <a:rPr lang="en-US" dirty="0" smtClean="0"/>
              <a:t>owner essential, as </a:t>
            </a:r>
            <a:r>
              <a:rPr lang="en-US" dirty="0"/>
              <a:t>resources and expectations may be different </a:t>
            </a:r>
            <a:r>
              <a:rPr lang="en-US" dirty="0" smtClean="0"/>
              <a:t>when working with</a:t>
            </a:r>
            <a:r>
              <a:rPr lang="en-US" dirty="0" smtClean="0"/>
              <a:t> </a:t>
            </a:r>
            <a:r>
              <a:rPr lang="en-US" dirty="0"/>
              <a:t>DOE </a:t>
            </a:r>
            <a:r>
              <a:rPr lang="en-US" dirty="0" smtClean="0"/>
              <a:t>versus NRC</a:t>
            </a:r>
            <a:endParaRPr lang="en-US" dirty="0"/>
          </a:p>
          <a:p>
            <a:pPr lvl="1"/>
            <a:r>
              <a:rPr lang="en-US" dirty="0"/>
              <a:t>Have “road ready” packages to take advantage of </a:t>
            </a:r>
            <a:r>
              <a:rPr lang="en-US" dirty="0" smtClean="0"/>
              <a:t>available Bandwith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198" y="897195"/>
            <a:ext cx="8372901" cy="499715"/>
          </a:xfrm>
        </p:spPr>
        <p:txBody>
          <a:bodyPr/>
          <a:lstStyle/>
          <a:p>
            <a:r>
              <a:rPr lang="en-US" dirty="0"/>
              <a:t>Coordination with EM, NNSA, Security, States, Disposition Sites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68" y="2990193"/>
            <a:ext cx="4708634" cy="3531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189" y="3460586"/>
            <a:ext cx="4081444" cy="30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5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9994"/>
            <a:ext cx="4734909" cy="4916267"/>
          </a:xfrm>
        </p:spPr>
        <p:txBody>
          <a:bodyPr/>
          <a:lstStyle/>
          <a:p>
            <a:r>
              <a:rPr lang="en-US" dirty="0"/>
              <a:t>Older, unique or high activity materials that have source capability may be OSRP candidates</a:t>
            </a:r>
          </a:p>
          <a:p>
            <a:r>
              <a:rPr lang="en-US" dirty="0"/>
              <a:t>Coordination with OSRP for contents authorization for special form capsules important</a:t>
            </a:r>
          </a:p>
          <a:p>
            <a:r>
              <a:rPr lang="en-US" dirty="0"/>
              <a:t>QA procedures for “filling and fabrication” of OSRP capsules can be coordinated</a:t>
            </a:r>
          </a:p>
          <a:p>
            <a:pPr lvl="1"/>
            <a:r>
              <a:rPr lang="en-US" dirty="0"/>
              <a:t>Additional time needed</a:t>
            </a:r>
          </a:p>
          <a:p>
            <a:pPr lvl="1"/>
            <a:r>
              <a:rPr lang="en-US" dirty="0"/>
              <a:t>Dedicate a staffer or two to be trained to allow continued operation</a:t>
            </a:r>
          </a:p>
          <a:p>
            <a:r>
              <a:rPr lang="en-US" dirty="0"/>
              <a:t>Intermediate storage and ultimate shipping difficult for Type A, high dose neutron sources</a:t>
            </a:r>
          </a:p>
          <a:p>
            <a:pPr lvl="1"/>
            <a:r>
              <a:rPr lang="en-US" dirty="0"/>
              <a:t>RaBe, AmBe, PuBe and Cf need S100 packaging, or custom fabricated and tested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Source Materials Are Unique, OSRP CAN Help!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81227" y="4244430"/>
            <a:ext cx="2928883" cy="219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10620" y="532523"/>
            <a:ext cx="3923863" cy="2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733933"/>
          </a:xfrm>
        </p:spPr>
        <p:txBody>
          <a:bodyPr/>
          <a:lstStyle/>
          <a:p>
            <a:r>
              <a:rPr lang="en-US" dirty="0"/>
              <a:t>Challenge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85667"/>
            <a:ext cx="3168868" cy="4988249"/>
          </a:xfrm>
        </p:spPr>
        <p:txBody>
          <a:bodyPr/>
          <a:lstStyle/>
          <a:p>
            <a:r>
              <a:rPr lang="en-US" dirty="0"/>
              <a:t>Don’t shy away from engineering evaluation and </a:t>
            </a:r>
            <a:r>
              <a:rPr lang="en-US" dirty="0" smtClean="0"/>
              <a:t>solutions. Packages </a:t>
            </a:r>
            <a:r>
              <a:rPr lang="en-US" dirty="0"/>
              <a:t>can be fabricated for a given package to deal with high dose </a:t>
            </a:r>
            <a:r>
              <a:rPr lang="en-US" dirty="0" smtClean="0"/>
              <a:t>issues</a:t>
            </a:r>
            <a:endParaRPr lang="en-US" dirty="0"/>
          </a:p>
          <a:p>
            <a:pPr lvl="1"/>
            <a:r>
              <a:rPr lang="en-US" dirty="0"/>
              <a:t>RaBe and </a:t>
            </a:r>
            <a:r>
              <a:rPr lang="en-US" dirty="0" smtClean="0"/>
              <a:t>Co</a:t>
            </a:r>
            <a:r>
              <a:rPr lang="en-US" dirty="0" smtClean="0"/>
              <a:t> </a:t>
            </a:r>
            <a:r>
              <a:rPr lang="en-US" dirty="0"/>
              <a:t>content needed special inner container for dose</a:t>
            </a:r>
          </a:p>
          <a:p>
            <a:r>
              <a:rPr lang="en-US" dirty="0"/>
              <a:t>Design your own solutions for use with packages</a:t>
            </a:r>
          </a:p>
          <a:p>
            <a:pPr lvl="1"/>
            <a:r>
              <a:rPr lang="en-US" dirty="0"/>
              <a:t>Partner with </a:t>
            </a:r>
            <a:r>
              <a:rPr lang="en-US" dirty="0" smtClean="0"/>
              <a:t>manufacturers/fabricators</a:t>
            </a:r>
            <a:endParaRPr lang="en-US" dirty="0"/>
          </a:p>
          <a:p>
            <a:pPr lvl="1"/>
            <a:r>
              <a:rPr lang="en-US" dirty="0"/>
              <a:t>Use COTS and retest for Type A, then split your stuff to “fit”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199" y="1104425"/>
            <a:ext cx="8372901" cy="499715"/>
          </a:xfrm>
        </p:spPr>
        <p:txBody>
          <a:bodyPr/>
          <a:lstStyle/>
          <a:p>
            <a:r>
              <a:rPr lang="en-US" dirty="0"/>
              <a:t>Wow, that is a LOT, or not something we see…we don’t have anything for that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29034" y="2260637"/>
            <a:ext cx="4485144" cy="3363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467" b="18181"/>
          <a:stretch/>
        </p:blipFill>
        <p:spPr>
          <a:xfrm>
            <a:off x="7117143" y="2572971"/>
            <a:ext cx="1966518" cy="27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 (1)</Template>
  <TotalTime>5026</TotalTime>
  <Words>1006</Words>
  <Application>Microsoft Office PowerPoint</Application>
  <PresentationFormat>On-screen Show (4:3)</PresentationFormat>
  <Paragraphs>138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presentation_4x3</vt:lpstr>
      <vt:lpstr>P&amp;T challenges during deinventory of legacy facilities</vt:lpstr>
      <vt:lpstr>DEACTIVATION AND DEINVENTORY </vt:lpstr>
      <vt:lpstr>DEACTIVATION AND DEINVENTORY </vt:lpstr>
      <vt:lpstr>Challenge 1 </vt:lpstr>
      <vt:lpstr>Challenge 2</vt:lpstr>
      <vt:lpstr>Challenge 3</vt:lpstr>
      <vt:lpstr>Challenge 4</vt:lpstr>
      <vt:lpstr>Challenge 5 </vt:lpstr>
      <vt:lpstr>Challenge 6</vt:lpstr>
      <vt:lpstr>Challenge 7</vt:lpstr>
      <vt:lpstr>Challenge 8</vt:lpstr>
      <vt:lpstr>Challenge 9</vt:lpstr>
      <vt:lpstr>Challenge 10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P&amp;T challenges during deinventory of legacy facilities</dc:title>
  <dc:creator>Jeffery G McGhee</dc:creator>
  <cp:lastModifiedBy>Pancake, Daniel C., Jr.</cp:lastModifiedBy>
  <cp:revision>23</cp:revision>
  <cp:lastPrinted>2017-05-22T18:21:40Z</cp:lastPrinted>
  <dcterms:created xsi:type="dcterms:W3CDTF">2017-05-10T13:30:55Z</dcterms:created>
  <dcterms:modified xsi:type="dcterms:W3CDTF">2017-05-22T18:24:43Z</dcterms:modified>
</cp:coreProperties>
</file>