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3"/>
  </p:notesMasterIdLst>
  <p:sldIdLst>
    <p:sldId id="257" r:id="rId3"/>
    <p:sldId id="259" r:id="rId4"/>
    <p:sldId id="262" r:id="rId5"/>
    <p:sldId id="264" r:id="rId6"/>
    <p:sldId id="266" r:id="rId7"/>
    <p:sldId id="265" r:id="rId8"/>
    <p:sldId id="263" r:id="rId9"/>
    <p:sldId id="270" r:id="rId10"/>
    <p:sldId id="271" r:id="rId11"/>
    <p:sldId id="272" r:id="rId1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5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B436-2DDF-4326-B18B-E3EEC957FC18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ADF4-6A08-437C-862C-5A4A9ED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9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89"/>
            <a:ext cx="9144000" cy="63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007"/>
            <a:ext cx="9148115" cy="506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2" y="588263"/>
            <a:ext cx="8704618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DOE Packaging Certification Program </a:t>
            </a:r>
            <a:br>
              <a:rPr lang="en-US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Certification, Technical Support and Training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4133850"/>
            <a:ext cx="548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 Narrow" pitchFamily="34" charset="0"/>
              </a:rPr>
              <a:t>Jeff England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4386263"/>
            <a:ext cx="5486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SRNL Packaging Technology  Program Manager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latin typeface="Arial Narrow" panose="020B0606020202030204" pitchFamily="34" charset="0"/>
              </a:rPr>
              <a:t>Contractors Transportation Management Association (CTMA) 2017 Workshop</a:t>
            </a:r>
            <a:endParaRPr lang="en-US" sz="12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5145048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i="1" cap="small" dirty="0" smtClean="0">
                <a:latin typeface="Arial Narrow" panose="020B0606020202030204" pitchFamily="34" charset="0"/>
              </a:rPr>
              <a:t>May 23 – May 26</a:t>
            </a:r>
            <a:r>
              <a:rPr lang="en-US" sz="1200" i="1" cap="small" dirty="0">
                <a:latin typeface="Arial Narrow" panose="020B0606020202030204" pitchFamily="34" charset="0"/>
              </a:rPr>
              <a:t>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0"/>
            <a:ext cx="3200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SRNL-L4500-2017-00028 Rev. 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7" descr="EMPCP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19800"/>
            <a:ext cx="3132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Current Reality for PCP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>
                <a:solidFill>
                  <a:srgbClr val="FFFFFF"/>
                </a:solidFill>
              </a:rPr>
              <a:pPr algn="ctr"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4" y="1066800"/>
            <a:ext cx="867727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Severely curtailed funding has PCP services operating at a minimum.  As the year progresses, some services will probably be shut down. </a:t>
            </a:r>
            <a:endParaRPr lang="en-US" altLang="en-US" sz="2800" b="1" dirty="0" smtClean="0"/>
          </a:p>
          <a:p>
            <a:pPr marL="114300" lvl="1">
              <a:lnSpc>
                <a:spcPct val="90000"/>
              </a:lnSpc>
            </a:pPr>
            <a:r>
              <a:rPr lang="en-US" altLang="en-US" sz="2800" b="1" dirty="0" smtClean="0"/>
              <a:t> </a:t>
            </a:r>
          </a:p>
          <a:p>
            <a:pPr lvl="2" indent="-3429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altLang="en-US" sz="2800" dirty="0" smtClean="0"/>
              <a:t>Training </a:t>
            </a:r>
            <a:r>
              <a:rPr lang="en-US" altLang="en-US" sz="2800" dirty="0"/>
              <a:t>courses, </a:t>
            </a:r>
            <a:endParaRPr lang="en-US" altLang="en-US" sz="2800" dirty="0" smtClean="0"/>
          </a:p>
          <a:p>
            <a:pPr lvl="2" indent="-3429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altLang="en-US" sz="2800" dirty="0" smtClean="0"/>
              <a:t>RAMPAC </a:t>
            </a:r>
            <a:r>
              <a:rPr lang="en-US" altLang="en-US" sz="2800" dirty="0"/>
              <a:t>updates or </a:t>
            </a:r>
            <a:r>
              <a:rPr lang="en-US" altLang="en-US" sz="2800" dirty="0" smtClean="0"/>
              <a:t>closure,</a:t>
            </a:r>
          </a:p>
          <a:p>
            <a:pPr lvl="2" indent="-3429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altLang="en-US" sz="2800" dirty="0" smtClean="0"/>
              <a:t>Assistance </a:t>
            </a:r>
            <a:r>
              <a:rPr lang="en-US" altLang="en-US" sz="2800" dirty="0"/>
              <a:t>may be curtailed, </a:t>
            </a:r>
            <a:r>
              <a:rPr lang="en-US" altLang="en-US" sz="2800" dirty="0" smtClean="0"/>
              <a:t>and</a:t>
            </a:r>
          </a:p>
          <a:p>
            <a:pPr lvl="2" indent="-3429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altLang="en-US" sz="2800" dirty="0" smtClean="0"/>
              <a:t>Dockets </a:t>
            </a:r>
            <a:r>
              <a:rPr lang="en-US" altLang="en-US" sz="2800" dirty="0"/>
              <a:t>will take longer to process. </a:t>
            </a:r>
          </a:p>
        </p:txBody>
      </p:sp>
    </p:spTree>
    <p:extLst>
      <p:ext uri="{BB962C8B-B14F-4D97-AF65-F5344CB8AC3E}">
        <p14:creationId xmlns:p14="http://schemas.microsoft.com/office/powerpoint/2010/main" val="3674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1524000"/>
            <a:ext cx="8610600" cy="2419350"/>
          </a:xfrm>
          <a:prstGeom prst="rect">
            <a:avLst/>
          </a:prstGeom>
        </p:spPr>
        <p:txBody>
          <a:bodyPr>
            <a:normAutofit/>
          </a:bodyPr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Certification Process</a:t>
            </a:r>
          </a:p>
          <a:p>
            <a:r>
              <a:rPr lang="en-US" sz="2400" dirty="0"/>
              <a:t>DOE Radioactive Material Shipments and Consolidation</a:t>
            </a:r>
          </a:p>
          <a:p>
            <a:r>
              <a:rPr lang="en-US" sz="2400" dirty="0"/>
              <a:t>DOE Packaging Certification Program </a:t>
            </a:r>
            <a:endParaRPr lang="en-US" sz="2400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can the DOE-PCP do for you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PCP </a:t>
            </a:r>
            <a:r>
              <a:rPr lang="en-US" sz="2800" dirty="0" smtClean="0"/>
              <a:t>Certification </a:t>
            </a:r>
            <a:r>
              <a:rPr lang="en-US" sz="2800" dirty="0"/>
              <a:t>Process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1524000"/>
            <a:ext cx="8610600" cy="2419350"/>
          </a:xfrm>
          <a:prstGeom prst="rect">
            <a:avLst/>
          </a:prstGeom>
        </p:spPr>
        <p:txBody>
          <a:bodyPr>
            <a:normAutofit/>
          </a:bodyPr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DOE Certification Authority in 10 CFR 71</a:t>
            </a:r>
          </a:p>
          <a:p>
            <a:r>
              <a:rPr lang="en-US" sz="2400" dirty="0"/>
              <a:t>PCP Certification Process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http://rampac.energy.gov/Flowchart</a:t>
            </a:r>
          </a:p>
          <a:p>
            <a:r>
              <a:rPr lang="en-US" sz="2400" dirty="0"/>
              <a:t>Assistance is available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http://rampac.energy.gov/AssistTeams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PCP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1042603"/>
            <a:ext cx="8604250" cy="3902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1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	     </a:t>
            </a:r>
          </a:p>
          <a:p>
            <a:pPr marL="119063" lvl="1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 smtClean="0"/>
          </a:p>
          <a:p>
            <a:pPr marL="119063" lvl="1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marL="461963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en-US" sz="2400" b="1" dirty="0"/>
              <a:t>DOE Order 460.1D</a:t>
            </a:r>
          </a:p>
          <a:p>
            <a:pPr marL="461963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en-US" sz="2400" b="1" dirty="0"/>
              <a:t>PCP Training</a:t>
            </a:r>
          </a:p>
          <a:p>
            <a:pPr marL="690563" lvl="2" indent="-342900">
              <a:lnSpc>
                <a:spcPct val="80000"/>
              </a:lnSpc>
            </a:pPr>
            <a:r>
              <a:rPr lang="nl-NL" altLang="en-US" sz="2200" b="1" dirty="0" smtClean="0">
                <a:solidFill>
                  <a:schemeClr val="tx2"/>
                </a:solidFill>
              </a:rPr>
              <a:t>http</a:t>
            </a:r>
            <a:r>
              <a:rPr lang="nl-NL" altLang="en-US" sz="2200" b="1" dirty="0">
                <a:solidFill>
                  <a:schemeClr val="tx2"/>
                </a:solidFill>
              </a:rPr>
              <a:t>://rampac.energy.gov/training</a:t>
            </a:r>
          </a:p>
          <a:p>
            <a:pPr marL="119063" lvl="1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 smtClean="0"/>
          </a:p>
          <a:p>
            <a:pPr marL="119063" lvl="1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 smtClean="0"/>
          </a:p>
          <a:p>
            <a:pPr marL="233363" lvl="2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1400" b="1" dirty="0" smtClean="0"/>
          </a:p>
          <a:p>
            <a:pPr marL="233363" lvl="2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600" b="1" dirty="0" smtClean="0"/>
          </a:p>
        </p:txBody>
      </p:sp>
    </p:spTree>
    <p:extLst>
      <p:ext uri="{BB962C8B-B14F-4D97-AF65-F5344CB8AC3E}">
        <p14:creationId xmlns:p14="http://schemas.microsoft.com/office/powerpoint/2010/main" val="27072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9086850" cy="17970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Graduate Certificate in Nuclear Packaging</a:t>
            </a:r>
            <a:r>
              <a:rPr lang="en-US" sz="4800" b="1" dirty="0" smtClean="0">
                <a:solidFill>
                  <a:prstClr val="black"/>
                </a:solidFill>
              </a:rPr>
              <a:t/>
            </a:r>
            <a:br>
              <a:rPr lang="en-US" sz="4800" b="1" dirty="0" smtClean="0">
                <a:solidFill>
                  <a:prstClr val="black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is </a:t>
            </a:r>
            <a:r>
              <a:rPr lang="en-US" sz="4800" b="1" dirty="0">
                <a:solidFill>
                  <a:srgbClr val="002060"/>
                </a:solidFill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</a:rPr>
              <a:t> Partnership Between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7" name="Picture 10" descr="Argonn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554413"/>
            <a:ext cx="1457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3522467"/>
            <a:ext cx="3400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606800"/>
            <a:ext cx="1428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ornl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157788"/>
            <a:ext cx="10858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192713"/>
            <a:ext cx="1235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 smtClean="0"/>
              <a:t>Purpose of  Certificate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31" y="914400"/>
            <a:ext cx="8761412" cy="46259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Provides a curriculum in packaging for nuclear and other radioactive materials that 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en-US" b="1" dirty="0" smtClean="0"/>
              <a:t>Complements graduate programs in Mechanical, Nuclear, and Materials Engineering, and 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en-US" b="1" dirty="0" smtClean="0"/>
              <a:t>Is more </a:t>
            </a:r>
            <a:r>
              <a:rPr lang="en-US" b="1" dirty="0" smtClean="0">
                <a:solidFill>
                  <a:srgbClr val="FF0000"/>
                </a:solidFill>
              </a:rPr>
              <a:t>applied-knowledge-based</a:t>
            </a:r>
            <a:r>
              <a:rPr lang="en-US" b="1" dirty="0" smtClean="0"/>
              <a:t> than research-based.  </a:t>
            </a:r>
          </a:p>
          <a:p>
            <a:pPr>
              <a:defRPr/>
            </a:pPr>
            <a:r>
              <a:rPr lang="en-US" dirty="0" smtClean="0"/>
              <a:t>Encourages students to complete a curriculum in packaging safety and security that has both depth and breadth.  </a:t>
            </a:r>
          </a:p>
          <a:p>
            <a:pPr>
              <a:defRPr/>
            </a:pPr>
            <a:r>
              <a:rPr lang="en-US" dirty="0" smtClean="0"/>
              <a:t>Provides a graduate-level curriculum that is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en-US" b="1" dirty="0" smtClean="0"/>
              <a:t>Designed to give students an advantage when seeking employment or advancement in the area of nuclear and other radioactive materials packaging, or related fields, and is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en-US" b="1" dirty="0" smtClean="0"/>
              <a:t>Regionally accredited (by the Northwest Commission on Colleges and Universities)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9-credit Certificate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956" y="762000"/>
            <a:ext cx="9082087" cy="5807075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sng" dirty="0" smtClean="0"/>
              <a:t>Required Courses (4 credits)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691 - ASME Pressure Vessel Code for Nuclear Transport and Storage, 1 credit (ANL)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692 - QA for Radioactive Material Packaging, 1 credit (ANL)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695 - SARP Review and Confirmatory Analysis, 2 credits (LLNL)</a:t>
            </a:r>
          </a:p>
          <a:p>
            <a:pPr>
              <a:defRPr/>
            </a:pPr>
            <a:r>
              <a:rPr lang="en-US" u="sng" dirty="0" smtClean="0"/>
              <a:t>Elective Courses (choose 5 or more credits)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694 - Nuclear and Other Radioactive Materials Transport Security, 2 credits (ANL)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696 - Management of Safety Analysis Report for Packaging (SARP) Preparation, 1 credit (SRNL)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697 - Radioactive Material Package Operations and Leak Testing, 1 credit (SRNL)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Three more 1-credit courses are being develop at Oak Ridge and Sandia National Labs (~2017)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b="1" dirty="0" smtClean="0"/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b="1" dirty="0" smtClean="0"/>
              <a:t>At UNR (Mechanical Engineering, and Materials Science and Engineering classes)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ME   675 - Introduction to Combustion, 3 credits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MSE 601 - Corrosion of Metals, 3 credits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MSE 665 - Nuclear Power Fundamentals, 3 credits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MSE 666 - Nuclear Fuel Cycle, 3 credits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MSE 667 - Radiation Detection and Measurement, 3 credits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 smtClean="0"/>
              <a:t>MSE 668 - Nuclear Materials, 3 credits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663" b="6677"/>
          <a:stretch>
            <a:fillRect/>
          </a:stretch>
        </p:blipFill>
        <p:spPr bwMode="auto">
          <a:xfrm>
            <a:off x="7086600" y="4419600"/>
            <a:ext cx="1625354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4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/>
              <a:t>Admission Requirements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7650" y="1000125"/>
            <a:ext cx="8610600" cy="2419350"/>
          </a:xfrm>
          <a:prstGeom prst="rect">
            <a:avLst/>
          </a:prstGeom>
        </p:spPr>
        <p:txBody>
          <a:bodyPr>
            <a:normAutofit/>
          </a:bodyPr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An earned baccalaureate degree in mechanical, materials, nuclear or a closely-related engineering field, or </a:t>
            </a:r>
            <a:endParaRPr lang="en-US" altLang="en-US" sz="2400" dirty="0" smtClean="0"/>
          </a:p>
          <a:p>
            <a:endParaRPr lang="en-US" altLang="en-US" sz="2400" dirty="0"/>
          </a:p>
          <a:p>
            <a:r>
              <a:rPr lang="en-US" altLang="en-US" sz="2400" dirty="0"/>
              <a:t>A baccalaureate degree and background in project management related to packaging of nuclear and other radioactive materials.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937" y="4662488"/>
            <a:ext cx="3860800" cy="577081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Keep going for information </a:t>
            </a:r>
            <a:b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on SRNL family colors.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b="22581"/>
          <a:stretch/>
        </p:blipFill>
        <p:spPr bwMode="auto">
          <a:xfrm>
            <a:off x="38100" y="745793"/>
            <a:ext cx="3657600" cy="19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/>
              <a:t>Nuclear Packaging Research at UNR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55318"/>
            <a:ext cx="1736554" cy="19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54" y="729840"/>
            <a:ext cx="1922701" cy="19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55" y="755318"/>
            <a:ext cx="1874770" cy="20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99" y="2895600"/>
            <a:ext cx="90773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UNR </a:t>
            </a:r>
            <a:r>
              <a:rPr lang="en-US" b="1" dirty="0"/>
              <a:t>was chosen to host the Graduate Certificate in Nuclear Packaging because it has conducted Nuclear Packaging Safety Research since 1993, with funding from US DOE, NRC, State of Nevada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This has involved development and experimental benchmark of Computational Fluid Dynamics Simulations to predict </a:t>
            </a:r>
            <a:endParaRPr lang="en-US" b="1" dirty="0" smtClean="0"/>
          </a:p>
          <a:p>
            <a:pPr marL="742950" lvl="3" indent="-285750">
              <a:buFont typeface="Calibri" panose="020F0502020204030204" pitchFamily="34" charset="0"/>
              <a:buChar char="─"/>
              <a:defRPr/>
            </a:pPr>
            <a:r>
              <a:rPr lang="en-US" b="1" i="1" dirty="0" smtClean="0"/>
              <a:t>Heat </a:t>
            </a:r>
            <a:r>
              <a:rPr lang="en-US" b="1" i="1" dirty="0"/>
              <a:t>transfer from large fires</a:t>
            </a:r>
            <a:r>
              <a:rPr lang="en-US" b="1" dirty="0"/>
              <a:t> to engulfed or nearby transport packages</a:t>
            </a:r>
          </a:p>
          <a:p>
            <a:pPr marL="742950" lvl="3" indent="-285750">
              <a:buFont typeface="Calibri" panose="020F0502020204030204" pitchFamily="34" charset="0"/>
              <a:buChar char="₋"/>
              <a:defRPr/>
            </a:pPr>
            <a:r>
              <a:rPr lang="en-US" b="1" i="1" dirty="0" smtClean="0"/>
              <a:t>Temperatures </a:t>
            </a:r>
            <a:r>
              <a:rPr lang="en-US" b="1" i="1" dirty="0"/>
              <a:t>of used fuel within transport packages</a:t>
            </a:r>
            <a:r>
              <a:rPr lang="en-US" b="1" dirty="0"/>
              <a:t> for normal or hypothetical </a:t>
            </a:r>
            <a:r>
              <a:rPr lang="en-US" b="1" dirty="0" smtClean="0"/>
              <a:t>fire accident </a:t>
            </a:r>
            <a:r>
              <a:rPr lang="en-US" b="1" dirty="0"/>
              <a:t>conditions.  </a:t>
            </a:r>
          </a:p>
          <a:p>
            <a:pPr marL="742950" lvl="3" indent="-285750">
              <a:buFont typeface="Calibri" panose="020F0502020204030204" pitchFamily="34" charset="0"/>
              <a:buChar char="₋"/>
              <a:defRPr/>
            </a:pPr>
            <a:r>
              <a:rPr lang="en-US" b="1" dirty="0" smtClean="0"/>
              <a:t>Temperatures </a:t>
            </a:r>
            <a:r>
              <a:rPr lang="en-US" b="1" dirty="0"/>
              <a:t>of used fuel within transfer casks under </a:t>
            </a:r>
            <a:r>
              <a:rPr lang="en-US" b="1" i="1" dirty="0"/>
              <a:t>vacuum drying</a:t>
            </a:r>
            <a:r>
              <a:rPr lang="en-US" b="1" dirty="0"/>
              <a:t> conditions</a:t>
            </a:r>
          </a:p>
          <a:p>
            <a:pPr marL="742950" lvl="3" indent="-285750">
              <a:buFont typeface="Calibri" panose="020F0502020204030204" pitchFamily="34" charset="0"/>
              <a:buChar char="₋"/>
              <a:defRPr/>
            </a:pPr>
            <a:r>
              <a:rPr lang="en-US" b="1" dirty="0" smtClean="0"/>
              <a:t>Performance </a:t>
            </a:r>
            <a:r>
              <a:rPr lang="en-US" b="1" dirty="0"/>
              <a:t>of decomposing polyurethane foam in nuclear packaging during </a:t>
            </a:r>
            <a:r>
              <a:rPr lang="en-US" b="1" dirty="0" smtClean="0"/>
              <a:t>exposure </a:t>
            </a:r>
            <a:r>
              <a:rPr lang="en-US" b="1" dirty="0"/>
              <a:t>to accidental fires</a:t>
            </a:r>
          </a:p>
        </p:txBody>
      </p:sp>
    </p:spTree>
    <p:extLst>
      <p:ext uri="{BB962C8B-B14F-4D97-AF65-F5344CB8AC3E}">
        <p14:creationId xmlns:p14="http://schemas.microsoft.com/office/powerpoint/2010/main" val="41186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F3901D"/>
      </a:accent3>
      <a:accent4>
        <a:srgbClr val="006F51"/>
      </a:accent4>
      <a:accent5>
        <a:srgbClr val="9DF5D3"/>
      </a:accent5>
      <a:accent6>
        <a:srgbClr val="FEF064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610</Words>
  <Application>Microsoft Office PowerPoint</Application>
  <PresentationFormat>Overhead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&lt;jeffery.england@srnl.doe.gov&gt;</dc:creator>
  <cp:lastModifiedBy>User</cp:lastModifiedBy>
  <cp:revision>58</cp:revision>
  <cp:lastPrinted>2013-03-25T19:41:19Z</cp:lastPrinted>
  <dcterms:created xsi:type="dcterms:W3CDTF">2013-02-27T19:43:20Z</dcterms:created>
  <dcterms:modified xsi:type="dcterms:W3CDTF">2017-05-24T12:36:43Z</dcterms:modified>
</cp:coreProperties>
</file>