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9"/>
  </p:notesMasterIdLst>
  <p:sldIdLst>
    <p:sldId id="257" r:id="rId3"/>
    <p:sldId id="259" r:id="rId4"/>
    <p:sldId id="258" r:id="rId5"/>
    <p:sldId id="260" r:id="rId6"/>
    <p:sldId id="261" r:id="rId7"/>
    <p:sldId id="262" r:id="rId8"/>
    <p:sldId id="263" r:id="rId9"/>
    <p:sldId id="272" r:id="rId10"/>
    <p:sldId id="271" r:id="rId11"/>
    <p:sldId id="264" r:id="rId12"/>
    <p:sldId id="265" r:id="rId13"/>
    <p:sldId id="266" r:id="rId14"/>
    <p:sldId id="267" r:id="rId15"/>
    <p:sldId id="268" r:id="rId16"/>
    <p:sldId id="269" r:id="rId17"/>
    <p:sldId id="270" r:id="rId18"/>
  </p:sldIdLst>
  <p:sldSz cx="9144000" cy="6858000" type="overhead"/>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5" autoAdjust="0"/>
  </p:normalViewPr>
  <p:slideViewPr>
    <p:cSldViewPr>
      <p:cViewPr varScale="1">
        <p:scale>
          <a:sx n="108" d="100"/>
          <a:sy n="108" d="100"/>
        </p:scale>
        <p:origin x="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7" cy="349250"/>
          </a:xfrm>
          <a:prstGeom prst="rect">
            <a:avLst/>
          </a:prstGeom>
        </p:spPr>
        <p:txBody>
          <a:bodyPr vert="horz" lIns="92958" tIns="46479" rIns="92958" bIns="46479" rtlCol="0"/>
          <a:lstStyle>
            <a:lvl1pPr algn="r">
              <a:defRPr sz="1200"/>
            </a:lvl1pPr>
          </a:lstStyle>
          <a:p>
            <a:fld id="{9D2DB436-2DDF-4326-B18B-E3EEC957FC18}" type="datetimeFigureOut">
              <a:rPr lang="en-US" smtClean="0"/>
              <a:t>5/18/2017</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49250"/>
          </a:xfrm>
          <a:prstGeom prst="rect">
            <a:avLst/>
          </a:prstGeom>
        </p:spPr>
        <p:txBody>
          <a:bodyPr vert="horz" lIns="92958" tIns="46479" rIns="92958" bIns="46479" rtlCol="0" anchor="b"/>
          <a:lstStyle>
            <a:lvl1pPr algn="r">
              <a:defRPr sz="1200"/>
            </a:lvl1pPr>
          </a:lstStyle>
          <a:p>
            <a:fld id="{1EBEADF4-6A08-437C-862C-5A4A9EDF522C}" type="slidenum">
              <a:rPr lang="en-US" smtClean="0"/>
              <a:t>‹#›</a:t>
            </a:fld>
            <a:endParaRPr lang="en-US"/>
          </a:p>
        </p:txBody>
      </p:sp>
    </p:spTree>
    <p:extLst>
      <p:ext uri="{BB962C8B-B14F-4D97-AF65-F5344CB8AC3E}">
        <p14:creationId xmlns:p14="http://schemas.microsoft.com/office/powerpoint/2010/main" val="113676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913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Text Placeholder 11"/>
          <p:cNvSpPr>
            <a:spLocks noGrp="1"/>
          </p:cNvSpPr>
          <p:nvPr>
            <p:ph type="body" sz="quarter" idx="11" hasCustomPrompt="1"/>
          </p:nvPr>
        </p:nvSpPr>
        <p:spPr>
          <a:xfrm>
            <a:off x="76200" y="152400"/>
            <a:ext cx="8839200" cy="457200"/>
          </a:xfrm>
          <a:prstGeom prst="rect">
            <a:avLst/>
          </a:prstGeom>
        </p:spPr>
        <p:txBody>
          <a:bodyPr/>
          <a:lstStyle>
            <a:lvl1pPr marL="0" indent="0">
              <a:buFontTx/>
              <a:buNone/>
              <a:defRPr baseline="0"/>
            </a:lvl1pPr>
            <a:lvl2pPr>
              <a:defRPr/>
            </a:lvl2pPr>
            <a:lvl3pPr>
              <a:defRPr sz="1600"/>
            </a:lvl3pPr>
            <a:lvl4pPr>
              <a:defRPr b="1"/>
            </a:lvl4pPr>
            <a:lvl5pPr marL="1133078" indent="-178991">
              <a:buFont typeface="Arial" panose="020B0604020202020204" pitchFamily="34" charset="0"/>
              <a:buChar char="•"/>
              <a:defRPr baseline="0"/>
            </a:lvl5pPr>
          </a:lstStyle>
          <a:p>
            <a:pPr lvl="0"/>
            <a:r>
              <a:rPr lang="en-US" dirty="0" smtClean="0"/>
              <a:t>Title of this slide: Arial Narrow 22 </a:t>
            </a:r>
            <a:r>
              <a:rPr lang="en-US" dirty="0" err="1" smtClean="0"/>
              <a:t>pt</a:t>
            </a:r>
            <a:r>
              <a:rPr lang="en-US" dirty="0" smtClean="0"/>
              <a:t> bold</a:t>
            </a:r>
            <a:endParaRPr lang="en-US" dirty="0"/>
          </a:p>
        </p:txBody>
      </p:sp>
      <p:sp>
        <p:nvSpPr>
          <p:cNvPr id="5" name="Content Placeholder 4"/>
          <p:cNvSpPr>
            <a:spLocks noGrp="1"/>
          </p:cNvSpPr>
          <p:nvPr>
            <p:ph sz="quarter" idx="12" hasCustomPrompt="1"/>
          </p:nvPr>
        </p:nvSpPr>
        <p:spPr>
          <a:xfrm>
            <a:off x="76200" y="762000"/>
            <a:ext cx="8686800" cy="5105400"/>
          </a:xfrm>
          <a:prstGeom prst="rect">
            <a:avLst/>
          </a:prstGeom>
        </p:spPr>
        <p:txBody>
          <a:bodyPr/>
          <a:lstStyle>
            <a:lvl1pPr>
              <a:defRPr sz="2000"/>
            </a:lvl1pPr>
            <a:lvl2pPr>
              <a:defRPr sz="2000"/>
            </a:lvl2pPr>
            <a:lvl3pPr>
              <a:defRPr sz="1600"/>
            </a:lvl3pPr>
            <a:lvl4pPr>
              <a:defRPr sz="1500" b="1"/>
            </a:lvl4pPr>
            <a:lvl5pPr marL="1133078" indent="-178991">
              <a:buFont typeface="Arial" panose="020B0604020202020204" pitchFamily="34" charset="0"/>
              <a:buChar char="•"/>
              <a:defRPr/>
            </a:lvl5pPr>
          </a:lstStyle>
          <a:p>
            <a:pPr lvl="0"/>
            <a:r>
              <a:rPr lang="en-US" dirty="0" smtClean="0"/>
              <a:t>First level bullet: Arial Narrow, 20 pt. bold</a:t>
            </a:r>
          </a:p>
          <a:p>
            <a:pPr lvl="1"/>
            <a:r>
              <a:rPr lang="en-US" dirty="0" smtClean="0"/>
              <a:t>Second level bullet: Arial Narrow, 20 </a:t>
            </a:r>
            <a:r>
              <a:rPr lang="en-US" dirty="0" err="1" smtClean="0"/>
              <a:t>pt</a:t>
            </a:r>
            <a:r>
              <a:rPr lang="en-US" dirty="0" smtClean="0"/>
              <a:t> plain</a:t>
            </a:r>
          </a:p>
          <a:p>
            <a:pPr lvl="2"/>
            <a:r>
              <a:rPr lang="en-US" dirty="0" smtClean="0"/>
              <a:t>Third level bullet: Arial Narrow, 16 </a:t>
            </a:r>
            <a:r>
              <a:rPr lang="en-US" dirty="0" err="1" smtClean="0"/>
              <a:t>pt</a:t>
            </a:r>
            <a:r>
              <a:rPr lang="en-US" dirty="0" smtClean="0"/>
              <a:t> italic </a:t>
            </a:r>
          </a:p>
          <a:p>
            <a:pPr lvl="3"/>
            <a:r>
              <a:rPr lang="en-US" dirty="0" smtClean="0"/>
              <a:t>Fourth level: Arial Narrow, 15 pt. bold</a:t>
            </a:r>
          </a:p>
          <a:p>
            <a:pPr lvl="4"/>
            <a:r>
              <a:rPr lang="en-US" dirty="0" smtClean="0"/>
              <a:t>Fifth level: Arial Narrow, 12 </a:t>
            </a:r>
            <a:r>
              <a:rPr lang="en-US" dirty="0" err="1" smtClean="0"/>
              <a:t>pt</a:t>
            </a:r>
            <a:r>
              <a:rPr lang="en-US" dirty="0" smtClean="0"/>
              <a:t> italic</a:t>
            </a:r>
            <a:endParaRPr lang="en-US" dirty="0"/>
          </a:p>
        </p:txBody>
      </p:sp>
      <p:sp>
        <p:nvSpPr>
          <p:cNvPr id="3" name="Slide Number Placeholder 9"/>
          <p:cNvSpPr>
            <a:spLocks noGrp="1"/>
          </p:cNvSpPr>
          <p:nvPr>
            <p:ph type="sldNum" sz="quarter" idx="4"/>
          </p:nvPr>
        </p:nvSpPr>
        <p:spPr>
          <a:xfrm>
            <a:off x="8534400" y="6400800"/>
            <a:ext cx="381000" cy="304800"/>
          </a:xfrm>
          <a:prstGeom prst="rect">
            <a:avLst/>
          </a:prstGeom>
        </p:spPr>
        <p:txBody>
          <a:bodyPr/>
          <a:lstStyle>
            <a:lvl1pPr>
              <a:defRPr sz="1050">
                <a:solidFill>
                  <a:schemeClr val="bg1"/>
                </a:solidFill>
                <a:latin typeface="Arial Narrow" pitchFamily="34" charset="0"/>
              </a:defRPr>
            </a:lvl1pPr>
          </a:lstStyle>
          <a:p>
            <a:pPr algn="ctr"/>
            <a:fld id="{5A65EF76-EBBD-428C-9EC4-3B8033C9CDEE}" type="slidenum">
              <a:rPr lang="en-US" smtClean="0"/>
              <a:pPr algn="ctr"/>
              <a:t>‹#›</a:t>
            </a:fld>
            <a:endParaRPr lang="en-US" dirty="0"/>
          </a:p>
        </p:txBody>
      </p:sp>
    </p:spTree>
    <p:extLst>
      <p:ext uri="{BB962C8B-B14F-4D97-AF65-F5344CB8AC3E}">
        <p14:creationId xmlns:p14="http://schemas.microsoft.com/office/powerpoint/2010/main" val="19984014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0159"/>
            <a:ext cx="8077200" cy="3723590"/>
          </a:xfrm>
          <a:prstGeom prst="rect">
            <a:avLst/>
          </a:prstGeom>
        </p:spPr>
      </p:pic>
    </p:spTree>
    <p:extLst>
      <p:ext uri="{BB962C8B-B14F-4D97-AF65-F5344CB8AC3E}">
        <p14:creationId xmlns:p14="http://schemas.microsoft.com/office/powerpoint/2010/main" val="3941496335"/>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914400" rtl="0" eaLnBrk="1" latinLnBrk="0" hangingPunct="1">
        <a:spcBef>
          <a:spcPct val="0"/>
        </a:spcBef>
        <a:buNone/>
        <a:defRPr sz="3600" b="1" kern="1200">
          <a:solidFill>
            <a:schemeClr val="tx1"/>
          </a:solidFill>
          <a:latin typeface="Arial Narrow" pitchFamily="34" charset="0"/>
          <a:ea typeface="+mj-ea"/>
          <a:cs typeface="+mj-cs"/>
        </a:defRPr>
      </a:lvl1pPr>
    </p:titleStyle>
    <p:bodyStyle>
      <a:lvl1pPr marL="218678" indent="-218678" algn="l" defTabSz="914400" rtl="0" eaLnBrk="1" latinLnBrk="0" hangingPunct="1">
        <a:spcBef>
          <a:spcPct val="20000"/>
        </a:spcBef>
        <a:buFont typeface="Arial" pitchFamily="34" charset="0"/>
        <a:buChar char="•"/>
        <a:defRPr sz="2200" b="1" kern="1200">
          <a:solidFill>
            <a:schemeClr val="tx1"/>
          </a:solidFill>
          <a:latin typeface="Arial Narrow" pitchFamily="34" charset="0"/>
          <a:ea typeface="+mn-ea"/>
          <a:cs typeface="+mn-cs"/>
        </a:defRPr>
      </a:lvl1pPr>
      <a:lvl2pPr marL="447278" indent="-208756"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2pPr>
      <a:lvl3pPr marL="675878" indent="-149225" algn="l" defTabSz="914400" rtl="0" eaLnBrk="1" latinLnBrk="0" hangingPunct="1">
        <a:spcBef>
          <a:spcPct val="20000"/>
        </a:spcBef>
        <a:buFont typeface="Arial" pitchFamily="34" charset="0"/>
        <a:buChar char="•"/>
        <a:defRPr sz="1800" i="1" kern="1200">
          <a:solidFill>
            <a:schemeClr val="tx1"/>
          </a:solidFill>
          <a:latin typeface="Arial Narrow" pitchFamily="34" charset="0"/>
          <a:ea typeface="+mn-ea"/>
          <a:cs typeface="+mn-cs"/>
        </a:defRPr>
      </a:lvl3pPr>
      <a:lvl4pPr marL="904478" indent="-159147" algn="l" defTabSz="914400" rtl="0" eaLnBrk="1" latinLnBrk="0" hangingPunct="1">
        <a:spcBef>
          <a:spcPct val="20000"/>
        </a:spcBef>
        <a:buFont typeface="Arial" pitchFamily="34" charset="0"/>
        <a:buChar char="–"/>
        <a:defRPr sz="1500" kern="1200">
          <a:solidFill>
            <a:schemeClr val="tx1"/>
          </a:solidFill>
          <a:latin typeface="Arial Narrow" pitchFamily="34" charset="0"/>
          <a:ea typeface="+mn-ea"/>
          <a:cs typeface="+mn-cs"/>
        </a:defRPr>
      </a:lvl4pPr>
      <a:lvl5pPr marL="1133078" indent="-178991" algn="l" defTabSz="914400" rtl="0" eaLnBrk="1" latinLnBrk="0" hangingPunct="1">
        <a:spcBef>
          <a:spcPct val="20000"/>
        </a:spcBef>
        <a:buFont typeface="Arial" pitchFamily="34" charset="0"/>
        <a:buChar char="»"/>
        <a:defRPr sz="1200" i="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09574"/>
            <a:ext cx="9144000" cy="6148426"/>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2600" y="685800"/>
            <a:ext cx="8704618" cy="22189"/>
          </a:xfrm>
          <a:prstGeom prst="rect">
            <a:avLst/>
          </a:prstGeom>
        </p:spPr>
      </p:pic>
      <p:sp>
        <p:nvSpPr>
          <p:cNvPr id="6" name="Slide Number Placeholder 9"/>
          <p:cNvSpPr>
            <a:spLocks noGrp="1"/>
          </p:cNvSpPr>
          <p:nvPr>
            <p:ph type="sldNum" sz="quarter" idx="4"/>
          </p:nvPr>
        </p:nvSpPr>
        <p:spPr>
          <a:xfrm>
            <a:off x="8534400" y="6400800"/>
            <a:ext cx="381000" cy="304800"/>
          </a:xfrm>
          <a:prstGeom prst="rect">
            <a:avLst/>
          </a:prstGeom>
        </p:spPr>
        <p:txBody>
          <a:bodyPr/>
          <a:lstStyle>
            <a:lvl1pPr>
              <a:defRPr sz="1050">
                <a:solidFill>
                  <a:schemeClr val="bg1"/>
                </a:solidFill>
                <a:latin typeface="Arial Narrow" pitchFamily="34" charset="0"/>
              </a:defRPr>
            </a:lvl1pPr>
          </a:lstStyle>
          <a:p>
            <a:pPr algn="ctr"/>
            <a:fld id="{5A65EF76-EBBD-428C-9EC4-3B8033C9CDEE}" type="slidenum">
              <a:rPr lang="en-US" smtClean="0"/>
              <a:pPr algn="ctr"/>
              <a:t>‹#›</a:t>
            </a:fld>
            <a:endParaRPr lang="en-US" dirty="0"/>
          </a:p>
        </p:txBody>
      </p:sp>
    </p:spTree>
    <p:extLst>
      <p:ext uri="{BB962C8B-B14F-4D97-AF65-F5344CB8AC3E}">
        <p14:creationId xmlns:p14="http://schemas.microsoft.com/office/powerpoint/2010/main" val="1244684317"/>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Arial Narrow" pitchFamily="34" charset="0"/>
          <a:ea typeface="+mj-ea"/>
          <a:cs typeface="+mj-cs"/>
        </a:defRPr>
      </a:lvl1pPr>
    </p:titleStyle>
    <p:bodyStyle>
      <a:lvl1pPr marL="218678" indent="-218678" algn="l" defTabSz="914400" rtl="0" eaLnBrk="1" latinLnBrk="0" hangingPunct="1">
        <a:spcBef>
          <a:spcPct val="20000"/>
        </a:spcBef>
        <a:buFont typeface="Arial" pitchFamily="34" charset="0"/>
        <a:buChar char="•"/>
        <a:defRPr sz="2200" b="1" kern="1200">
          <a:solidFill>
            <a:schemeClr val="tx1"/>
          </a:solidFill>
          <a:latin typeface="Arial Narrow" pitchFamily="34" charset="0"/>
          <a:ea typeface="+mn-ea"/>
          <a:cs typeface="+mn-cs"/>
        </a:defRPr>
      </a:lvl1pPr>
      <a:lvl2pPr marL="447278" indent="-208756"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2pPr>
      <a:lvl3pPr marL="675878" indent="-149225" algn="l" defTabSz="914400" rtl="0" eaLnBrk="1" latinLnBrk="0" hangingPunct="1">
        <a:spcBef>
          <a:spcPct val="20000"/>
        </a:spcBef>
        <a:buFont typeface="Arial" pitchFamily="34" charset="0"/>
        <a:buChar char="•"/>
        <a:defRPr sz="1800" i="1" kern="1200">
          <a:solidFill>
            <a:schemeClr val="tx1"/>
          </a:solidFill>
          <a:latin typeface="Arial Narrow" pitchFamily="34" charset="0"/>
          <a:ea typeface="+mn-ea"/>
          <a:cs typeface="+mn-cs"/>
        </a:defRPr>
      </a:lvl3pPr>
      <a:lvl4pPr marL="904478" indent="-159147" algn="l" defTabSz="914400" rtl="0" eaLnBrk="1" latinLnBrk="0" hangingPunct="1">
        <a:spcBef>
          <a:spcPct val="20000"/>
        </a:spcBef>
        <a:buFont typeface="Arial" pitchFamily="34" charset="0"/>
        <a:buChar char="–"/>
        <a:defRPr sz="1500" kern="1200">
          <a:solidFill>
            <a:schemeClr val="tx1"/>
          </a:solidFill>
          <a:latin typeface="Arial Narrow" pitchFamily="34" charset="0"/>
          <a:ea typeface="+mn-ea"/>
          <a:cs typeface="+mn-cs"/>
        </a:defRPr>
      </a:lvl4pPr>
      <a:lvl5pPr marL="1133078" indent="-178991" algn="l" defTabSz="914400" rtl="0" eaLnBrk="1" latinLnBrk="0" hangingPunct="1">
        <a:spcBef>
          <a:spcPct val="20000"/>
        </a:spcBef>
        <a:buFont typeface="Arial" pitchFamily="34" charset="0"/>
        <a:buChar char="»"/>
        <a:defRPr sz="1200" i="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457200" y="1752600"/>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smtClean="0">
                <a:solidFill>
                  <a:schemeClr val="bg1"/>
                </a:solidFill>
                <a:latin typeface="Arial Narrow" pitchFamily="34" charset="0"/>
              </a:rPr>
              <a:t>Life at SRS </a:t>
            </a:r>
            <a:r>
              <a:rPr lang="en-US" sz="2400" dirty="0" smtClean="0">
                <a:solidFill>
                  <a:schemeClr val="bg1"/>
                </a:solidFill>
                <a:latin typeface="Arial Narrow" pitchFamily="34" charset="0"/>
              </a:rPr>
              <a:t>After RADCALC</a:t>
            </a:r>
            <a:endParaRPr lang="en-US" sz="2400" dirty="0">
              <a:solidFill>
                <a:schemeClr val="bg1"/>
              </a:solidFill>
              <a:latin typeface="Arial Narrow" pitchFamily="34" charset="0"/>
            </a:endParaRPr>
          </a:p>
        </p:txBody>
      </p:sp>
      <p:sp>
        <p:nvSpPr>
          <p:cNvPr id="14" name="Text Box 5"/>
          <p:cNvSpPr txBox="1">
            <a:spLocks noChangeArrowheads="1"/>
          </p:cNvSpPr>
          <p:nvPr/>
        </p:nvSpPr>
        <p:spPr bwMode="auto">
          <a:xfrm>
            <a:off x="457200" y="2659797"/>
            <a:ext cx="708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dirty="0" smtClean="0">
                <a:solidFill>
                  <a:schemeClr val="bg1"/>
                </a:solidFill>
                <a:latin typeface="Arial Narrow" pitchFamily="34" charset="0"/>
              </a:rPr>
              <a:t>The joys of making radioactive determinations</a:t>
            </a:r>
            <a:endParaRPr lang="en-US" sz="1600" i="1" dirty="0">
              <a:solidFill>
                <a:schemeClr val="bg1"/>
              </a:solidFill>
              <a:latin typeface="Arial Narrow" pitchFamily="34" charset="0"/>
            </a:endParaRPr>
          </a:p>
        </p:txBody>
      </p:sp>
      <p:sp>
        <p:nvSpPr>
          <p:cNvPr id="16" name="Text Box 6"/>
          <p:cNvSpPr txBox="1">
            <a:spLocks noChangeArrowheads="1"/>
          </p:cNvSpPr>
          <p:nvPr/>
        </p:nvSpPr>
        <p:spPr bwMode="auto">
          <a:xfrm>
            <a:off x="457200" y="4495800"/>
            <a:ext cx="739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smtClean="0">
                <a:solidFill>
                  <a:schemeClr val="tx1"/>
                </a:solidFill>
                <a:latin typeface="Arial Narrow" pitchFamily="34" charset="0"/>
              </a:rPr>
              <a:t>Kevin </a:t>
            </a:r>
            <a:r>
              <a:rPr lang="en-US" b="1" dirty="0" err="1" smtClean="0">
                <a:solidFill>
                  <a:schemeClr val="tx1"/>
                </a:solidFill>
                <a:latin typeface="Arial Narrow" pitchFamily="34" charset="0"/>
              </a:rPr>
              <a:t>Coley,</a:t>
            </a:r>
            <a:r>
              <a:rPr lang="en-US" b="1" dirty="0" smtClean="0">
                <a:solidFill>
                  <a:schemeClr val="tx1"/>
                </a:solidFill>
                <a:latin typeface="Arial Narrow" pitchFamily="34" charset="0"/>
              </a:rPr>
              <a:t> DSL</a:t>
            </a:r>
            <a:endParaRPr lang="en-US" b="1" dirty="0">
              <a:solidFill>
                <a:schemeClr val="tx1"/>
              </a:solidFill>
              <a:latin typeface="Arial Narrow" pitchFamily="34" charset="0"/>
            </a:endParaRPr>
          </a:p>
        </p:txBody>
      </p:sp>
      <p:sp>
        <p:nvSpPr>
          <p:cNvPr id="17" name="Text Box 7"/>
          <p:cNvSpPr txBox="1">
            <a:spLocks noChangeArrowheads="1"/>
          </p:cNvSpPr>
          <p:nvPr/>
        </p:nvSpPr>
        <p:spPr bwMode="auto">
          <a:xfrm>
            <a:off x="457200" y="4767263"/>
            <a:ext cx="7391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dirty="0" smtClean="0">
                <a:solidFill>
                  <a:schemeClr val="tx1"/>
                </a:solidFill>
                <a:latin typeface="Arial Narrow" pitchFamily="34" charset="0"/>
              </a:rPr>
              <a:t>Lead, Hazardous Materials Transportation</a:t>
            </a:r>
            <a:endParaRPr lang="en-US" sz="1600" dirty="0">
              <a:solidFill>
                <a:schemeClr val="tx1"/>
              </a:solidFill>
              <a:latin typeface="Arial Narrow" pitchFamily="34" charset="0"/>
            </a:endParaRPr>
          </a:p>
        </p:txBody>
      </p:sp>
      <p:sp>
        <p:nvSpPr>
          <p:cNvPr id="18" name="Text Box 8"/>
          <p:cNvSpPr txBox="1">
            <a:spLocks noChangeArrowheads="1"/>
          </p:cNvSpPr>
          <p:nvPr/>
        </p:nvSpPr>
        <p:spPr bwMode="auto">
          <a:xfrm>
            <a:off x="457200" y="5238750"/>
            <a:ext cx="5486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i="1" dirty="0" smtClean="0">
                <a:solidFill>
                  <a:schemeClr val="tx1"/>
                </a:solidFill>
                <a:latin typeface="Arial Narrow" pitchFamily="34" charset="0"/>
              </a:rPr>
              <a:t>CTMA 2017</a:t>
            </a:r>
            <a:endParaRPr lang="en-US" sz="1200" i="1" dirty="0">
              <a:solidFill>
                <a:schemeClr val="tx1"/>
              </a:solidFill>
              <a:latin typeface="Arial Narrow" pitchFamily="34" charset="0"/>
            </a:endParaRPr>
          </a:p>
        </p:txBody>
      </p:sp>
      <p:sp>
        <p:nvSpPr>
          <p:cNvPr id="19" name="Text Box 9"/>
          <p:cNvSpPr txBox="1">
            <a:spLocks noChangeArrowheads="1"/>
          </p:cNvSpPr>
          <p:nvPr/>
        </p:nvSpPr>
        <p:spPr bwMode="auto">
          <a:xfrm>
            <a:off x="457200" y="5486400"/>
            <a:ext cx="5486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i="1" dirty="0" smtClean="0">
                <a:solidFill>
                  <a:schemeClr val="tx1"/>
                </a:solidFill>
                <a:latin typeface="Arial Narrow" pitchFamily="34" charset="0"/>
              </a:rPr>
              <a:t>May 24, 2017</a:t>
            </a:r>
            <a:endParaRPr lang="en-US" sz="1200" i="1" dirty="0" smtClean="0">
              <a:latin typeface="Arial Narrow" pitchFamily="34" charset="0"/>
            </a:endParaRPr>
          </a:p>
        </p:txBody>
      </p:sp>
    </p:spTree>
    <p:extLst>
      <p:ext uri="{BB962C8B-B14F-4D97-AF65-F5344CB8AC3E}">
        <p14:creationId xmlns:p14="http://schemas.microsoft.com/office/powerpoint/2010/main" val="3895643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a:t>
            </a:r>
            <a:r>
              <a:rPr lang="en-US" sz="2000" dirty="0" smtClean="0"/>
              <a:t>RADCALC – Rad. Calculation Determination Cover Sheet</a:t>
            </a:r>
            <a:endParaRPr lang="en-US" sz="2000" dirty="0"/>
          </a:p>
          <a:p>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10</a:t>
            </a:fld>
            <a:endParaRPr lang="en-US" dirty="0"/>
          </a:p>
        </p:txBody>
      </p:sp>
      <p:pic>
        <p:nvPicPr>
          <p:cNvPr id="5" name="Picture 4"/>
          <p:cNvPicPr>
            <a:picLocks noChangeAspect="1"/>
          </p:cNvPicPr>
          <p:nvPr/>
        </p:nvPicPr>
        <p:blipFill>
          <a:blip r:embed="rId2"/>
          <a:stretch>
            <a:fillRect/>
          </a:stretch>
        </p:blipFill>
        <p:spPr>
          <a:xfrm>
            <a:off x="2140915" y="762000"/>
            <a:ext cx="4412286" cy="5528833"/>
          </a:xfrm>
          <a:prstGeom prst="rect">
            <a:avLst/>
          </a:prstGeom>
        </p:spPr>
      </p:pic>
    </p:spTree>
    <p:extLst>
      <p:ext uri="{BB962C8B-B14F-4D97-AF65-F5344CB8AC3E}">
        <p14:creationId xmlns:p14="http://schemas.microsoft.com/office/powerpoint/2010/main" val="3270100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a:t>
            </a:r>
            <a:r>
              <a:rPr lang="en-US" sz="2000" dirty="0" smtClean="0"/>
              <a:t>RADCALC – </a:t>
            </a:r>
            <a:r>
              <a:rPr lang="en-US" sz="2000" dirty="0" err="1" smtClean="0"/>
              <a:t>TransCalc</a:t>
            </a:r>
            <a:r>
              <a:rPr lang="en-US" sz="2000" dirty="0" smtClean="0"/>
              <a:t> Input Data</a:t>
            </a:r>
            <a:endParaRPr lang="en-US" sz="2000" dirty="0"/>
          </a:p>
          <a:p>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11</a:t>
            </a:fld>
            <a:endParaRPr lang="en-US" dirty="0"/>
          </a:p>
        </p:txBody>
      </p:sp>
      <p:pic>
        <p:nvPicPr>
          <p:cNvPr id="5" name="Picture 4"/>
          <p:cNvPicPr>
            <a:picLocks noChangeAspect="1"/>
          </p:cNvPicPr>
          <p:nvPr/>
        </p:nvPicPr>
        <p:blipFill>
          <a:blip r:embed="rId2"/>
          <a:stretch>
            <a:fillRect/>
          </a:stretch>
        </p:blipFill>
        <p:spPr>
          <a:xfrm>
            <a:off x="58991" y="1177031"/>
            <a:ext cx="8932609" cy="4842769"/>
          </a:xfrm>
          <a:prstGeom prst="rect">
            <a:avLst/>
          </a:prstGeom>
        </p:spPr>
      </p:pic>
    </p:spTree>
    <p:extLst>
      <p:ext uri="{BB962C8B-B14F-4D97-AF65-F5344CB8AC3E}">
        <p14:creationId xmlns:p14="http://schemas.microsoft.com/office/powerpoint/2010/main" val="11133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a:t>
            </a:r>
            <a:r>
              <a:rPr lang="en-US" sz="2000" dirty="0" smtClean="0"/>
              <a:t>RADCALC – </a:t>
            </a:r>
            <a:r>
              <a:rPr lang="en-US" sz="2000" dirty="0" err="1" smtClean="0"/>
              <a:t>TransCalc</a:t>
            </a:r>
            <a:r>
              <a:rPr lang="en-US" sz="2000" dirty="0" smtClean="0"/>
              <a:t> Determination</a:t>
            </a:r>
            <a:endParaRPr lang="en-US" sz="2000" dirty="0"/>
          </a:p>
          <a:p>
            <a:endParaRPr lang="en-US" dirty="0"/>
          </a:p>
        </p:txBody>
      </p:sp>
      <p:pic>
        <p:nvPicPr>
          <p:cNvPr id="5" name="Content Placeholder 4"/>
          <p:cNvPicPr>
            <a:picLocks noGrp="1" noChangeAspect="1"/>
          </p:cNvPicPr>
          <p:nvPr>
            <p:ph sz="quarter" idx="12"/>
          </p:nvPr>
        </p:nvPicPr>
        <p:blipFill>
          <a:blip r:embed="rId2"/>
          <a:stretch>
            <a:fillRect/>
          </a:stretch>
        </p:blipFill>
        <p:spPr>
          <a:xfrm>
            <a:off x="76200" y="921136"/>
            <a:ext cx="8839200" cy="5098663"/>
          </a:xfrm>
          <a:prstGeom prst="rect">
            <a:avLst/>
          </a:prstGeom>
        </p:spPr>
      </p:pic>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12</a:t>
            </a:fld>
            <a:endParaRPr lang="en-US" dirty="0"/>
          </a:p>
        </p:txBody>
      </p:sp>
    </p:spTree>
    <p:extLst>
      <p:ext uri="{BB962C8B-B14F-4D97-AF65-F5344CB8AC3E}">
        <p14:creationId xmlns:p14="http://schemas.microsoft.com/office/powerpoint/2010/main" val="78241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a:t>Life at SRS after </a:t>
            </a:r>
            <a:r>
              <a:rPr lang="en-US" sz="2400" dirty="0" smtClean="0"/>
              <a:t>RADCALC - </a:t>
            </a:r>
            <a:r>
              <a:rPr lang="en-US" sz="2400" dirty="0"/>
              <a:t>Summary</a:t>
            </a:r>
          </a:p>
          <a:p>
            <a:endParaRPr lang="en-US" sz="2400" dirty="0"/>
          </a:p>
          <a:p>
            <a:endParaRPr lang="en-US" dirty="0"/>
          </a:p>
          <a:p>
            <a:endParaRPr lang="en-US" dirty="0"/>
          </a:p>
        </p:txBody>
      </p:sp>
      <p:sp>
        <p:nvSpPr>
          <p:cNvPr id="3" name="Content Placeholder 2"/>
          <p:cNvSpPr>
            <a:spLocks noGrp="1"/>
          </p:cNvSpPr>
          <p:nvPr>
            <p:ph sz="quarter" idx="12"/>
          </p:nvPr>
        </p:nvSpPr>
        <p:spPr/>
        <p:txBody>
          <a:bodyPr/>
          <a:lstStyle/>
          <a:p>
            <a:endParaRPr lang="en-US" dirty="0" smtClean="0"/>
          </a:p>
          <a:p>
            <a:r>
              <a:rPr lang="en-US" dirty="0" smtClean="0"/>
              <a:t>Although RADCALC 4.1 is not available to SRNS, we have developed “alternative methods” to assist in radioactive determinations</a:t>
            </a:r>
          </a:p>
          <a:p>
            <a:endParaRPr lang="en-US" dirty="0" smtClean="0"/>
          </a:p>
          <a:p>
            <a:r>
              <a:rPr lang="en-US" dirty="0" smtClean="0"/>
              <a:t>Without RADCALC 4.1, time to complete a </a:t>
            </a:r>
            <a:r>
              <a:rPr lang="en-US" dirty="0" err="1" smtClean="0"/>
              <a:t>TransCalc</a:t>
            </a:r>
            <a:r>
              <a:rPr lang="en-US" dirty="0" smtClean="0"/>
              <a:t>, on average, is about 5-6 man-hours</a:t>
            </a:r>
          </a:p>
          <a:p>
            <a:endParaRPr lang="en-US" dirty="0"/>
          </a:p>
          <a:p>
            <a:r>
              <a:rPr lang="en-US" dirty="0" smtClean="0"/>
              <a:t>SRNS eagerly awaits the birth announcement for RADCALC 4.2</a:t>
            </a: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13</a:t>
            </a:fld>
            <a:endParaRPr lang="en-US" dirty="0"/>
          </a:p>
        </p:txBody>
      </p:sp>
    </p:spTree>
    <p:extLst>
      <p:ext uri="{BB962C8B-B14F-4D97-AF65-F5344CB8AC3E}">
        <p14:creationId xmlns:p14="http://schemas.microsoft.com/office/powerpoint/2010/main" val="156523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a:t>Life at SRS after </a:t>
            </a:r>
            <a:r>
              <a:rPr lang="en-US" sz="2400" dirty="0" smtClean="0"/>
              <a:t>RADCALC - Questions</a:t>
            </a:r>
            <a:endParaRPr lang="en-US" sz="2400" dirty="0"/>
          </a:p>
          <a:p>
            <a:endParaRPr lang="en-US" dirty="0"/>
          </a:p>
          <a:p>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14</a:t>
            </a:fld>
            <a:endParaRPr lang="en-US" dirty="0"/>
          </a:p>
        </p:txBody>
      </p:sp>
      <p:pic>
        <p:nvPicPr>
          <p:cNvPr id="3074" name="Picture 2" descr="http://i.huffpost.com/gen/2774246/images/o-ASKING-QUESTIONS-facebook.jpg"/>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5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15</a:t>
            </a:fld>
            <a:endParaRPr lang="en-US" dirty="0"/>
          </a:p>
        </p:txBody>
      </p:sp>
    </p:spTree>
    <p:extLst>
      <p:ext uri="{BB962C8B-B14F-4D97-AF65-F5344CB8AC3E}">
        <p14:creationId xmlns:p14="http://schemas.microsoft.com/office/powerpoint/2010/main" val="354904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Content Placeholder 2"/>
          <p:cNvSpPr>
            <a:spLocks noGrp="1"/>
          </p:cNvSpPr>
          <p:nvPr>
            <p:ph sz="quarter" idx="12"/>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16</a:t>
            </a:fld>
            <a:endParaRPr lang="en-US" dirty="0"/>
          </a:p>
        </p:txBody>
      </p:sp>
    </p:spTree>
    <p:extLst>
      <p:ext uri="{BB962C8B-B14F-4D97-AF65-F5344CB8AC3E}">
        <p14:creationId xmlns:p14="http://schemas.microsoft.com/office/powerpoint/2010/main" val="141431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a:t>Life at SRS after RADCALC</a:t>
            </a:r>
          </a:p>
          <a:p>
            <a:endParaRPr lang="en-US" dirty="0"/>
          </a:p>
        </p:txBody>
      </p:sp>
      <p:sp>
        <p:nvSpPr>
          <p:cNvPr id="3" name="Content Placeholder 2"/>
          <p:cNvSpPr>
            <a:spLocks noGrp="1"/>
          </p:cNvSpPr>
          <p:nvPr>
            <p:ph sz="quarter" idx="12"/>
          </p:nvPr>
        </p:nvSpPr>
        <p:spPr/>
        <p:txBody>
          <a:bodyPr/>
          <a:lstStyle/>
          <a:p>
            <a:r>
              <a:rPr lang="en-US" dirty="0" err="1"/>
              <a:t>Radcalc</a:t>
            </a:r>
            <a:r>
              <a:rPr lang="en-US" dirty="0"/>
              <a:t> is a software application that provides consistency, accuracy, reproducibility, timeliness, quality, compliance, and appropriate documentation to shippers of radioactive materials and wastes at U.S. Department of Energy (DOE) facilities nationwide</a:t>
            </a:r>
            <a:r>
              <a:rPr lang="en-US" dirty="0" smtClean="0"/>
              <a:t>.</a:t>
            </a:r>
          </a:p>
          <a:p>
            <a:endParaRPr lang="en-US" dirty="0"/>
          </a:p>
          <a:p>
            <a:r>
              <a:rPr lang="en-US" dirty="0" smtClean="0"/>
              <a:t>RADCALC Software </a:t>
            </a:r>
            <a:r>
              <a:rPr lang="en-US" dirty="0" err="1" smtClean="0"/>
              <a:t>Advisiory</a:t>
            </a:r>
            <a:r>
              <a:rPr lang="en-US" dirty="0" smtClean="0"/>
              <a:t> </a:t>
            </a:r>
            <a:r>
              <a:rPr lang="en-US" dirty="0" err="1" smtClean="0"/>
              <a:t>dtd</a:t>
            </a:r>
            <a:r>
              <a:rPr lang="en-US" dirty="0" smtClean="0"/>
              <a:t> March 26, 2015,  </a:t>
            </a:r>
            <a:r>
              <a:rPr lang="en-US" dirty="0"/>
              <a:t>Review of Federal Oversight of Software Quality Assurance for RADCALC 	</a:t>
            </a:r>
          </a:p>
          <a:p>
            <a:endParaRPr lang="en-US" b="0" dirty="0"/>
          </a:p>
          <a:p>
            <a:pPr marL="228600" lvl="1" indent="0">
              <a:buNone/>
            </a:pPr>
            <a:r>
              <a:rPr lang="en-US" b="0" dirty="0"/>
              <a:t> On March 16, 2015 the Defense Nuclear Facilities Safety Board (DNFSB) issued a letter identifying deficiencies in the proper oversight, maintenance, and use of RADCALC. RADCALC is a DOE acquired computer program used to perform regulatory transportation calculations based on isotopic content. DNSFB stated that “these deficiencies could result in vulnerabilities in RADCALC's calculation of decay heat, radioactivity, and/or hydrogen gas generation, which could result in serious consequences for workers and the public in the event of a transportation accident.” </a:t>
            </a: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2</a:t>
            </a:fld>
            <a:endParaRPr lang="en-US" dirty="0"/>
          </a:p>
        </p:txBody>
      </p:sp>
    </p:spTree>
    <p:extLst>
      <p:ext uri="{BB962C8B-B14F-4D97-AF65-F5344CB8AC3E}">
        <p14:creationId xmlns:p14="http://schemas.microsoft.com/office/powerpoint/2010/main" val="62648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en-US" sz="2400" dirty="0">
                <a:solidFill>
                  <a:srgbClr val="000000"/>
                </a:solidFill>
              </a:rPr>
              <a:t>Life at SRS after RADCALC</a:t>
            </a:r>
          </a:p>
          <a:p>
            <a:pPr lvl="0"/>
            <a:endParaRPr lang="en-US" dirty="0">
              <a:solidFill>
                <a:srgbClr val="000000"/>
              </a:solidFill>
            </a:endParaRPr>
          </a:p>
        </p:txBody>
      </p:sp>
      <p:sp>
        <p:nvSpPr>
          <p:cNvPr id="3" name="Content Placeholder 2"/>
          <p:cNvSpPr>
            <a:spLocks noGrp="1"/>
          </p:cNvSpPr>
          <p:nvPr>
            <p:ph sz="quarter" idx="12"/>
          </p:nvPr>
        </p:nvSpPr>
        <p:spPr/>
        <p:txBody>
          <a:bodyPr/>
          <a:lstStyle/>
          <a:p>
            <a:pPr>
              <a:buFont typeface="Wingdings" panose="05000000000000000000" pitchFamily="2" charset="2"/>
              <a:buChar char="Ø"/>
            </a:pPr>
            <a:r>
              <a:rPr lang="en-US" dirty="0" smtClean="0"/>
              <a:t>July 7, 2015, DOE-HQ EM-33 issued letter suspending use of RADCALC 4.1, effective 7/13/15 (HM-250 delayed implementation date)</a:t>
            </a:r>
          </a:p>
          <a:p>
            <a:endParaRPr lang="en-US" b="0" dirty="0" smtClean="0"/>
          </a:p>
          <a:p>
            <a:pPr marL="0" indent="0">
              <a:buNone/>
            </a:pPr>
            <a:r>
              <a:rPr lang="en-US" b="0" i="1" dirty="0" smtClean="0"/>
              <a:t>Advisory summary</a:t>
            </a:r>
            <a:endParaRPr lang="en-US" b="0" i="1" dirty="0"/>
          </a:p>
          <a:p>
            <a:pPr marL="0" indent="0">
              <a:buNone/>
            </a:pPr>
            <a:r>
              <a:rPr lang="en-US" b="0" dirty="0" smtClean="0"/>
              <a:t>Sites </a:t>
            </a:r>
            <a:r>
              <a:rPr lang="en-US" b="0" dirty="0"/>
              <a:t>should strongly consider implementing the following recommendations immediately: </a:t>
            </a:r>
          </a:p>
          <a:p>
            <a:pPr marL="228600" lvl="1" indent="0">
              <a:buNone/>
            </a:pPr>
            <a:r>
              <a:rPr lang="en-US" b="0" dirty="0"/>
              <a:t>• Stop using RADCALC 4.1 effective July 13, 2015 </a:t>
            </a:r>
          </a:p>
          <a:p>
            <a:pPr marL="228600" lvl="1" indent="0">
              <a:buNone/>
            </a:pPr>
            <a:r>
              <a:rPr lang="en-US" b="0" dirty="0"/>
              <a:t>• Uninstall RADCALC 4.1 software from all registered users’ computers. </a:t>
            </a:r>
          </a:p>
          <a:p>
            <a:pPr marL="228600" lvl="1" indent="0">
              <a:buNone/>
            </a:pPr>
            <a:r>
              <a:rPr lang="en-US" b="0" dirty="0"/>
              <a:t>• Identify staff properly qualified to perform complex transport calculations to meet the transport regulations </a:t>
            </a:r>
          </a:p>
          <a:p>
            <a:pPr marL="228600" lvl="1" indent="0">
              <a:buNone/>
            </a:pPr>
            <a:r>
              <a:rPr lang="en-US" b="0" dirty="0"/>
              <a:t>• Utilize a rigorous and documented peer review process to assure compliance with the transport regulations </a:t>
            </a:r>
          </a:p>
          <a:p>
            <a:pPr marL="228600" lvl="1" indent="0">
              <a:buNone/>
            </a:pPr>
            <a:r>
              <a:rPr lang="en-US" b="0" dirty="0"/>
              <a:t>• Allow sufficient lead time for preparing shipment(s) for offsite transportation </a:t>
            </a:r>
          </a:p>
          <a:p>
            <a:endParaRPr lang="en-US" dirty="0" smtClean="0"/>
          </a:p>
          <a:p>
            <a:pPr>
              <a:buFont typeface="Wingdings" panose="05000000000000000000" pitchFamily="2" charset="2"/>
              <a:buChar char="Ø"/>
            </a:pPr>
            <a:r>
              <a:rPr lang="en-US" dirty="0"/>
              <a:t>SRS Management directed cessation of use and removal of RADCALC 4.1 from all Site computers</a:t>
            </a:r>
          </a:p>
          <a:p>
            <a:endParaRPr lang="en-US" dirty="0"/>
          </a:p>
        </p:txBody>
      </p:sp>
      <p:sp>
        <p:nvSpPr>
          <p:cNvPr id="4" name="Slide Number Placeholder 3"/>
          <p:cNvSpPr>
            <a:spLocks noGrp="1"/>
          </p:cNvSpPr>
          <p:nvPr>
            <p:ph type="sldNum" sz="quarter" idx="4"/>
          </p:nvPr>
        </p:nvSpPr>
        <p:spPr>
          <a:xfrm>
            <a:off x="8534400" y="6400800"/>
            <a:ext cx="381000" cy="304800"/>
          </a:xfrm>
        </p:spPr>
        <p:txBody>
          <a:bodyPr/>
          <a:lstStyle/>
          <a:p>
            <a:pPr algn="ctr"/>
            <a:fld id="{5A65EF76-EBBD-428C-9EC4-3B8033C9CDEE}" type="slidenum">
              <a:rPr lang="en-US" smtClean="0"/>
              <a:pPr algn="ctr"/>
              <a:t>3</a:t>
            </a:fld>
            <a:endParaRPr lang="en-US" dirty="0"/>
          </a:p>
        </p:txBody>
      </p:sp>
    </p:spTree>
    <p:extLst>
      <p:ext uri="{BB962C8B-B14F-4D97-AF65-F5344CB8AC3E}">
        <p14:creationId xmlns:p14="http://schemas.microsoft.com/office/powerpoint/2010/main" val="3540651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43000" y="963539"/>
            <a:ext cx="6767066" cy="5213080"/>
          </a:xfrm>
          <a:prstGeom prst="rect">
            <a:avLst/>
          </a:prstGeom>
        </p:spPr>
      </p:pic>
      <p:sp>
        <p:nvSpPr>
          <p:cNvPr id="2" name="Text Placeholder 1"/>
          <p:cNvSpPr>
            <a:spLocks noGrp="1"/>
          </p:cNvSpPr>
          <p:nvPr>
            <p:ph type="body" sz="quarter" idx="11"/>
          </p:nvPr>
        </p:nvSpPr>
        <p:spPr/>
        <p:txBody>
          <a:bodyPr/>
          <a:lstStyle/>
          <a:p>
            <a:pPr lvl="0"/>
            <a:r>
              <a:rPr lang="en-US" sz="2000" dirty="0">
                <a:solidFill>
                  <a:srgbClr val="000000"/>
                </a:solidFill>
              </a:rPr>
              <a:t>Life at SRS after </a:t>
            </a:r>
            <a:r>
              <a:rPr lang="en-US" sz="2000" dirty="0" smtClean="0">
                <a:solidFill>
                  <a:srgbClr val="000000"/>
                </a:solidFill>
              </a:rPr>
              <a:t>RADCALC – The end as we know it</a:t>
            </a:r>
            <a:endParaRPr lang="en-US" sz="2000" dirty="0">
              <a:solidFill>
                <a:srgbClr val="000000"/>
              </a:solidFill>
            </a:endParaRPr>
          </a:p>
          <a:p>
            <a:pPr lvl="0"/>
            <a:endParaRPr lang="en-US" dirty="0">
              <a:solidFill>
                <a:srgbClr val="000000"/>
              </a:solidFill>
            </a:endParaRPr>
          </a:p>
          <a:p>
            <a:r>
              <a:rPr lang="en-US" dirty="0" smtClean="0"/>
              <a:t>July 8, 2015…SRS email</a:t>
            </a: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4</a:t>
            </a:fld>
            <a:endParaRPr lang="en-US" dirty="0"/>
          </a:p>
        </p:txBody>
      </p:sp>
      <p:cxnSp>
        <p:nvCxnSpPr>
          <p:cNvPr id="11" name="Straight Connector 10"/>
          <p:cNvCxnSpPr/>
          <p:nvPr/>
        </p:nvCxnSpPr>
        <p:spPr>
          <a:xfrm flipV="1">
            <a:off x="4038600" y="3733800"/>
            <a:ext cx="913881" cy="644616"/>
          </a:xfrm>
          <a:prstGeom prst="line">
            <a:avLst/>
          </a:prstGeom>
        </p:spPr>
        <p:style>
          <a:lnRef idx="1">
            <a:schemeClr val="dk1"/>
          </a:lnRef>
          <a:fillRef idx="0">
            <a:schemeClr val="dk1"/>
          </a:fillRef>
          <a:effectRef idx="0">
            <a:schemeClr val="dk1"/>
          </a:effectRef>
          <a:fontRef idx="minor">
            <a:schemeClr val="tx1"/>
          </a:fontRef>
        </p:style>
      </p:cxnSp>
      <p:sp>
        <p:nvSpPr>
          <p:cNvPr id="6" name="Flowchart: Data 5"/>
          <p:cNvSpPr/>
          <p:nvPr/>
        </p:nvSpPr>
        <p:spPr>
          <a:xfrm rot="13404259">
            <a:off x="3995512" y="3393652"/>
            <a:ext cx="948240" cy="1078749"/>
          </a:xfrm>
          <a:prstGeom prst="flowChartInputOutpu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7" name="TextBox 6"/>
          <p:cNvSpPr txBox="1"/>
          <p:nvPr/>
        </p:nvSpPr>
        <p:spPr>
          <a:xfrm rot="19373151">
            <a:off x="3884093" y="3533409"/>
            <a:ext cx="1110895" cy="923330"/>
          </a:xfrm>
          <a:prstGeom prst="rect">
            <a:avLst/>
          </a:prstGeom>
          <a:noFill/>
        </p:spPr>
        <p:txBody>
          <a:bodyPr wrap="square" rtlCol="0">
            <a:spAutoFit/>
          </a:bodyPr>
          <a:lstStyle/>
          <a:p>
            <a:pPr algn="ctr"/>
            <a:r>
              <a:rPr lang="en-US" b="1" dirty="0" smtClean="0"/>
              <a:t>RADCALC</a:t>
            </a:r>
          </a:p>
          <a:p>
            <a:pPr algn="ctr"/>
            <a:r>
              <a:rPr lang="en-US" b="1" dirty="0" smtClean="0"/>
              <a:t>4.1 </a:t>
            </a:r>
          </a:p>
          <a:p>
            <a:pPr algn="ctr"/>
            <a:r>
              <a:rPr lang="en-US" b="1" dirty="0" smtClean="0"/>
              <a:t>at SRS</a:t>
            </a:r>
            <a:endParaRPr lang="en-US" b="1" dirty="0" smtClean="0"/>
          </a:p>
        </p:txBody>
      </p:sp>
    </p:spTree>
    <p:extLst>
      <p:ext uri="{BB962C8B-B14F-4D97-AF65-F5344CB8AC3E}">
        <p14:creationId xmlns:p14="http://schemas.microsoft.com/office/powerpoint/2010/main" val="1839854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RADCALC</a:t>
            </a:r>
          </a:p>
          <a:p>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5</a:t>
            </a:fld>
            <a:endParaRPr lang="en-US" dirty="0"/>
          </a:p>
        </p:txBody>
      </p:sp>
      <p:pic>
        <p:nvPicPr>
          <p:cNvPr id="1026" name="Picture 2" descr="https://img.clipartfest.com/ce82889a3a0826d98fb8032276cb4ccf_6d381834cd87e00b179bf84da18b07-tombstone-clipart-black-and-white-no-outline_808-1045.png"/>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2445838" y="762000"/>
            <a:ext cx="3947524"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54611" y="1828800"/>
            <a:ext cx="3025828" cy="3046988"/>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R.I.P.</a:t>
            </a:r>
          </a:p>
          <a:p>
            <a:pPr algn="ctr"/>
            <a:endParaRPr lang="en-US" sz="2800" b="0" cap="none" spc="0" dirty="0" smtClean="0">
              <a:ln w="0"/>
              <a:solidFill>
                <a:schemeClr val="tx1"/>
              </a:solidFill>
              <a:effectLst>
                <a:outerShdw blurRad="38100" dist="19050" dir="2700000" algn="tl" rotWithShape="0">
                  <a:schemeClr val="dk1">
                    <a:alpha val="40000"/>
                  </a:schemeClr>
                </a:outerShdw>
              </a:effectLst>
            </a:endParaRPr>
          </a:p>
          <a:p>
            <a:pPr algn="ctr"/>
            <a:r>
              <a:rPr lang="en-US" sz="2800" b="0" cap="none" spc="0" dirty="0" smtClean="0">
                <a:ln w="0"/>
                <a:solidFill>
                  <a:schemeClr val="tx1"/>
                </a:solidFill>
                <a:effectLst>
                  <a:outerShdw blurRad="38100" dist="19050" dir="2700000" algn="tl" rotWithShape="0">
                    <a:schemeClr val="dk1">
                      <a:alpha val="40000"/>
                    </a:schemeClr>
                  </a:outerShdw>
                </a:effectLst>
              </a:rPr>
              <a:t>RADCALC 4.1</a:t>
            </a:r>
          </a:p>
          <a:p>
            <a:pPr algn="ctr"/>
            <a:r>
              <a:rPr lang="en-US" sz="2800" i="1" dirty="0" smtClean="0">
                <a:ln w="0"/>
                <a:effectLst>
                  <a:outerShdw blurRad="38100" dist="19050" dir="2700000" algn="tl" rotWithShape="0">
                    <a:schemeClr val="dk1">
                      <a:alpha val="40000"/>
                    </a:schemeClr>
                  </a:outerShdw>
                </a:effectLst>
              </a:rPr>
              <a:t>2011  -  2015</a:t>
            </a:r>
          </a:p>
          <a:p>
            <a:pPr algn="ctr"/>
            <a:endParaRPr lang="en-US" sz="4000" b="0" cap="none" spc="0" dirty="0">
              <a:ln w="0"/>
              <a:solidFill>
                <a:schemeClr val="tx1"/>
              </a:solidFill>
              <a:effectLst>
                <a:outerShdw blurRad="38100" dist="19050" dir="2700000" algn="tl" rotWithShape="0">
                  <a:schemeClr val="dk1">
                    <a:alpha val="40000"/>
                  </a:schemeClr>
                </a:outerShdw>
              </a:effectLst>
            </a:endParaRPr>
          </a:p>
          <a:p>
            <a:pPr algn="ctr"/>
            <a:r>
              <a:rPr lang="en-US" sz="2800" i="1" dirty="0" smtClean="0">
                <a:ln w="0"/>
                <a:effectLst>
                  <a:outerShdw blurRad="38100" dist="19050" dir="2700000" algn="tl" rotWithShape="0">
                    <a:schemeClr val="dk1">
                      <a:alpha val="40000"/>
                    </a:schemeClr>
                  </a:outerShdw>
                </a:effectLst>
              </a:rPr>
              <a:t>Savannah River Site</a:t>
            </a:r>
            <a:endParaRPr lang="en-US" sz="28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020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RADCALC</a:t>
            </a:r>
          </a:p>
          <a:p>
            <a:endParaRPr lang="en-US" dirty="0"/>
          </a:p>
        </p:txBody>
      </p:sp>
      <p:sp>
        <p:nvSpPr>
          <p:cNvPr id="3" name="Content Placeholder 2"/>
          <p:cNvSpPr>
            <a:spLocks noGrp="1"/>
          </p:cNvSpPr>
          <p:nvPr>
            <p:ph sz="quarter" idx="12"/>
          </p:nvPr>
        </p:nvSpPr>
        <p:spPr/>
        <p:txBody>
          <a:bodyPr/>
          <a:lstStyle/>
          <a:p>
            <a:pPr>
              <a:buFont typeface="Wingdings" panose="05000000000000000000" pitchFamily="2" charset="2"/>
              <a:buChar char="Ø"/>
            </a:pPr>
            <a:r>
              <a:rPr lang="en-US" dirty="0" smtClean="0"/>
              <a:t>Hazardous Materials Transportation Representatives (HMTR) revived various, older Excel spreadsheets used in the past and shared with each other</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No consistency on radioactive determinations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Had pipeline engineers work on verifying calculations from HMTRs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Director of N&amp;CSE wanted a more formalized process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HMTRs developed a spreadsheet to assist with rad. determinations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Accident Analysts developed a formal engineering calculation to determine the A</a:t>
            </a:r>
            <a:r>
              <a:rPr lang="en-US" baseline="-25000" dirty="0" smtClean="0"/>
              <a:t>1</a:t>
            </a:r>
            <a:r>
              <a:rPr lang="en-US" dirty="0" smtClean="0"/>
              <a:t>/A</a:t>
            </a:r>
            <a:r>
              <a:rPr lang="en-US" baseline="-25000" dirty="0" smtClean="0"/>
              <a:t>2</a:t>
            </a:r>
            <a:r>
              <a:rPr lang="en-US" dirty="0" smtClean="0"/>
              <a:t> radionuclides with activity that increase during shipment, as required by HM-250</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6</a:t>
            </a:fld>
            <a:endParaRPr lang="en-US" dirty="0"/>
          </a:p>
        </p:txBody>
      </p:sp>
    </p:spTree>
    <p:extLst>
      <p:ext uri="{BB962C8B-B14F-4D97-AF65-F5344CB8AC3E}">
        <p14:creationId xmlns:p14="http://schemas.microsoft.com/office/powerpoint/2010/main" val="165303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a:t>
            </a:r>
            <a:r>
              <a:rPr lang="en-US" sz="2000" dirty="0" smtClean="0"/>
              <a:t>RADCALC – Introduction of Type 2 Calculations</a:t>
            </a:r>
            <a:endParaRPr lang="en-US" sz="2000" dirty="0"/>
          </a:p>
          <a:p>
            <a:endParaRPr lang="en-US" dirty="0"/>
          </a:p>
        </p:txBody>
      </p:sp>
      <p:sp>
        <p:nvSpPr>
          <p:cNvPr id="3" name="Content Placeholder 2"/>
          <p:cNvSpPr>
            <a:spLocks noGrp="1"/>
          </p:cNvSpPr>
          <p:nvPr>
            <p:ph sz="quarter" idx="12"/>
          </p:nvPr>
        </p:nvSpPr>
        <p:spPr/>
        <p:txBody>
          <a:bodyPr/>
          <a:lstStyle/>
          <a:p>
            <a:pPr>
              <a:buFont typeface="Wingdings" panose="05000000000000000000" pitchFamily="2" charset="2"/>
              <a:buChar char="Ø"/>
            </a:pPr>
            <a:r>
              <a:rPr lang="en-US" dirty="0" smtClean="0"/>
              <a:t>Accident Analysts developed a spreadsheet, based on inputs from HMTRs to conduct rad. determinations</a:t>
            </a:r>
          </a:p>
          <a:p>
            <a:pPr>
              <a:buFont typeface="Wingdings" panose="05000000000000000000" pitchFamily="2" charset="2"/>
              <a:buChar char="Ø"/>
            </a:pPr>
            <a:endParaRPr lang="en-US" dirty="0"/>
          </a:p>
          <a:p>
            <a:pPr>
              <a:buFont typeface="Wingdings" panose="05000000000000000000" pitchFamily="2" charset="2"/>
              <a:buChar char="Ø"/>
            </a:pPr>
            <a:r>
              <a:rPr lang="en-US" dirty="0"/>
              <a:t>Director of </a:t>
            </a:r>
            <a:r>
              <a:rPr lang="en-US" dirty="0" smtClean="0"/>
              <a:t>N&amp;CSE mandated implementation of the engineering Type 2 calculation process for future rad. determinations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Calculation Types based on SRNS Engineering Manual E7</a:t>
            </a:r>
          </a:p>
          <a:p>
            <a:endParaRPr lang="en-US" b="0" dirty="0"/>
          </a:p>
          <a:p>
            <a:pPr lvl="1"/>
            <a:r>
              <a:rPr lang="en-US" b="0" dirty="0"/>
              <a:t>Type 1 calculations </a:t>
            </a:r>
            <a:r>
              <a:rPr lang="en-US" b="0" dirty="0" smtClean="0"/>
              <a:t>are </a:t>
            </a:r>
            <a:r>
              <a:rPr lang="en-US" b="0" dirty="0"/>
              <a:t>engineering calculations that are intended to be issued and controlled as independent documents (i.e., stand-alone documents) </a:t>
            </a:r>
          </a:p>
          <a:p>
            <a:pPr lvl="1"/>
            <a:r>
              <a:rPr lang="en-US" b="0" dirty="0" smtClean="0"/>
              <a:t> </a:t>
            </a:r>
            <a:r>
              <a:rPr lang="en-US" b="0" dirty="0"/>
              <a:t>Type 2 </a:t>
            </a:r>
            <a:r>
              <a:rPr lang="en-US" b="0" dirty="0" smtClean="0"/>
              <a:t>calculations </a:t>
            </a:r>
            <a:r>
              <a:rPr lang="en-US" b="0" dirty="0"/>
              <a:t>are intended to be approved as part of other documentation (i.e., not intended to be stand-alone). </a:t>
            </a:r>
            <a:endParaRPr lang="en-US" b="0" dirty="0" smtClean="0"/>
          </a:p>
          <a:p>
            <a:pPr lvl="1"/>
            <a:endParaRPr lang="en-US" b="0" dirty="0"/>
          </a:p>
          <a:p>
            <a:pPr>
              <a:buFont typeface="Wingdings" panose="05000000000000000000" pitchFamily="2" charset="2"/>
              <a:buChar char="Ø"/>
            </a:pP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7</a:t>
            </a:fld>
            <a:endParaRPr lang="en-US" dirty="0"/>
          </a:p>
        </p:txBody>
      </p:sp>
    </p:spTree>
    <p:extLst>
      <p:ext uri="{BB962C8B-B14F-4D97-AF65-F5344CB8AC3E}">
        <p14:creationId xmlns:p14="http://schemas.microsoft.com/office/powerpoint/2010/main" val="3014499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400" dirty="0"/>
              <a:t>Life at SRS after RADCALC</a:t>
            </a:r>
          </a:p>
          <a:p>
            <a:endParaRPr lang="en-US" dirty="0"/>
          </a:p>
          <a:p>
            <a:r>
              <a:rPr lang="en-US" dirty="0" smtClean="0"/>
              <a:t>Trying to convince the boss that the engineering calculations was not the desired manner to conduct business….</a:t>
            </a:r>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8</a:t>
            </a:fld>
            <a:endParaRPr lang="en-US" dirty="0"/>
          </a:p>
        </p:txBody>
      </p:sp>
      <p:pic>
        <p:nvPicPr>
          <p:cNvPr id="5" name="Content Placeholder 4"/>
          <p:cNvPicPr>
            <a:picLocks noGrp="1" noChangeAspect="1"/>
          </p:cNvPicPr>
          <p:nvPr>
            <p:ph sz="quarter" idx="12"/>
          </p:nvPr>
        </p:nvPicPr>
        <p:blipFill>
          <a:blip r:embed="rId2"/>
          <a:stretch>
            <a:fillRect/>
          </a:stretch>
        </p:blipFill>
        <p:spPr>
          <a:xfrm flipH="1">
            <a:off x="4648200" y="1919154"/>
            <a:ext cx="3153292" cy="3172091"/>
          </a:xfrm>
          <a:prstGeom prst="rect">
            <a:avLst/>
          </a:prstGeom>
        </p:spPr>
      </p:pic>
      <p:pic>
        <p:nvPicPr>
          <p:cNvPr id="6" name="Picture 2" descr="http://2.bp.blogspot.com/-rODtp0stXs8/UvJ_UXiJFvI/AAAAAAAAAbc/cM67w9RvTgU/s1600/dilbert-pointy-haired-b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13452"/>
            <a:ext cx="1709691" cy="21542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15000" y="5091245"/>
            <a:ext cx="1295400" cy="369332"/>
          </a:xfrm>
          <a:prstGeom prst="rect">
            <a:avLst/>
          </a:prstGeom>
        </p:spPr>
        <p:txBody>
          <a:bodyPr wrap="square" rtlCol="0">
            <a:spAutoFit/>
          </a:bodyPr>
          <a:lstStyle/>
          <a:p>
            <a:r>
              <a:rPr lang="en-US" dirty="0" smtClean="0"/>
              <a:t>HMT Team</a:t>
            </a:r>
            <a:endParaRPr lang="en-US" dirty="0" smtClean="0"/>
          </a:p>
        </p:txBody>
      </p:sp>
    </p:spTree>
    <p:extLst>
      <p:ext uri="{BB962C8B-B14F-4D97-AF65-F5344CB8AC3E}">
        <p14:creationId xmlns:p14="http://schemas.microsoft.com/office/powerpoint/2010/main" val="2114418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000" dirty="0"/>
              <a:t>Life at SRS after </a:t>
            </a:r>
            <a:r>
              <a:rPr lang="en-US" sz="2000" dirty="0" smtClean="0"/>
              <a:t>RADCALC – Birth Announcement for </a:t>
            </a:r>
            <a:r>
              <a:rPr lang="en-US" sz="2000" dirty="0" err="1" smtClean="0"/>
              <a:t>TransCalc</a:t>
            </a:r>
            <a:endParaRPr lang="en-US" sz="2000" dirty="0"/>
          </a:p>
          <a:p>
            <a:endParaRPr lang="en-US" dirty="0"/>
          </a:p>
        </p:txBody>
      </p:sp>
      <p:sp>
        <p:nvSpPr>
          <p:cNvPr id="4" name="Slide Number Placeholder 3"/>
          <p:cNvSpPr>
            <a:spLocks noGrp="1"/>
          </p:cNvSpPr>
          <p:nvPr>
            <p:ph type="sldNum" sz="quarter" idx="4"/>
          </p:nvPr>
        </p:nvSpPr>
        <p:spPr/>
        <p:txBody>
          <a:bodyPr/>
          <a:lstStyle/>
          <a:p>
            <a:pPr algn="ctr"/>
            <a:fld id="{5A65EF76-EBBD-428C-9EC4-3B8033C9CDEE}" type="slidenum">
              <a:rPr lang="en-US" smtClean="0"/>
              <a:pPr algn="ctr"/>
              <a:t>9</a:t>
            </a:fld>
            <a:endParaRPr lang="en-US" dirty="0"/>
          </a:p>
        </p:txBody>
      </p:sp>
      <p:sp>
        <p:nvSpPr>
          <p:cNvPr id="5" name="Rectangle 4"/>
          <p:cNvSpPr/>
          <p:nvPr/>
        </p:nvSpPr>
        <p:spPr>
          <a:xfrm>
            <a:off x="105052" y="762000"/>
            <a:ext cx="5762348" cy="5078313"/>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SRS Announces the </a:t>
            </a:r>
          </a:p>
          <a:p>
            <a:pPr algn="ctr"/>
            <a:r>
              <a:rPr lang="en-US" sz="5400" b="1" spc="50" dirty="0">
                <a:ln w="0"/>
                <a:solidFill>
                  <a:schemeClr val="bg2"/>
                </a:solidFill>
                <a:effectLst>
                  <a:innerShdw blurRad="63500" dist="50800" dir="13500000">
                    <a:srgbClr val="000000">
                      <a:alpha val="50000"/>
                    </a:srgbClr>
                  </a:innerShdw>
                </a:effectLst>
              </a:rPr>
              <a:t>b</a:t>
            </a:r>
            <a:r>
              <a:rPr lang="en-US" sz="5400" b="1" spc="50" dirty="0" smtClean="0">
                <a:ln w="0"/>
                <a:solidFill>
                  <a:schemeClr val="bg2"/>
                </a:solidFill>
                <a:effectLst>
                  <a:innerShdw blurRad="63500" dist="50800" dir="13500000">
                    <a:srgbClr val="000000">
                      <a:alpha val="50000"/>
                    </a:srgbClr>
                  </a:innerShdw>
                </a:effectLst>
              </a:rPr>
              <a:t>irth of their latest </a:t>
            </a:r>
          </a:p>
          <a:p>
            <a:pPr algn="ctr"/>
            <a:r>
              <a:rPr lang="en-US" sz="5400" b="1" cap="none" spc="50" dirty="0" smtClean="0">
                <a:ln w="0"/>
                <a:solidFill>
                  <a:schemeClr val="bg2"/>
                </a:solidFill>
                <a:effectLst>
                  <a:innerShdw blurRad="63500" dist="50800" dir="13500000">
                    <a:srgbClr val="000000">
                      <a:alpha val="50000"/>
                    </a:srgbClr>
                  </a:innerShdw>
                </a:effectLst>
              </a:rPr>
              <a:t>Radioactive</a:t>
            </a:r>
          </a:p>
          <a:p>
            <a:pPr algn="ctr"/>
            <a:r>
              <a:rPr lang="en-US" sz="5400" b="1" cap="none" spc="50" dirty="0" smtClean="0">
                <a:ln w="0"/>
                <a:solidFill>
                  <a:schemeClr val="bg2"/>
                </a:solidFill>
                <a:effectLst>
                  <a:innerShdw blurRad="63500" dist="50800" dir="13500000">
                    <a:srgbClr val="000000">
                      <a:alpha val="50000"/>
                    </a:srgbClr>
                  </a:innerShdw>
                </a:effectLst>
              </a:rPr>
              <a:t> Determination</a:t>
            </a:r>
          </a:p>
          <a:p>
            <a:pPr algn="ctr"/>
            <a:r>
              <a:rPr lang="en-US" sz="5400" b="1" cap="none" spc="50" dirty="0" smtClean="0">
                <a:ln w="0"/>
                <a:solidFill>
                  <a:schemeClr val="bg2"/>
                </a:solidFill>
                <a:effectLst>
                  <a:innerShdw blurRad="63500" dist="50800" dir="13500000">
                    <a:srgbClr val="000000">
                      <a:alpha val="50000"/>
                    </a:srgbClr>
                  </a:innerShdw>
                </a:effectLst>
              </a:rPr>
              <a:t> Spreadsheet</a:t>
            </a:r>
          </a:p>
          <a:p>
            <a:pPr algn="ctr"/>
            <a:r>
              <a:rPr lang="en-US" sz="5400" b="1" i="1" spc="50" dirty="0" err="1" smtClean="0">
                <a:ln w="0"/>
                <a:solidFill>
                  <a:schemeClr val="bg2"/>
                </a:solidFill>
                <a:effectLst>
                  <a:innerShdw blurRad="63500" dist="50800" dir="13500000">
                    <a:srgbClr val="000000">
                      <a:alpha val="50000"/>
                    </a:srgbClr>
                  </a:innerShdw>
                </a:effectLst>
                <a:latin typeface="Lucida Calligraphy" panose="03010101010101010101" pitchFamily="66" charset="0"/>
              </a:rPr>
              <a:t>TransCalc</a:t>
            </a:r>
            <a:endParaRPr lang="en-US" sz="5400" b="1" i="1" cap="none" spc="50" dirty="0">
              <a:ln w="0"/>
              <a:solidFill>
                <a:schemeClr val="bg2"/>
              </a:solidFill>
              <a:effectLst>
                <a:innerShdw blurRad="63500" dist="50800" dir="13500000">
                  <a:srgbClr val="000000">
                    <a:alpha val="50000"/>
                  </a:srgbClr>
                </a:innerShdw>
              </a:effectLst>
              <a:latin typeface="Lucida Calligraphy" panose="03010101010101010101" pitchFamily="66" charset="0"/>
            </a:endParaRPr>
          </a:p>
        </p:txBody>
      </p:sp>
      <p:sp>
        <p:nvSpPr>
          <p:cNvPr id="6" name="Rectangle 5"/>
          <p:cNvSpPr/>
          <p:nvPr/>
        </p:nvSpPr>
        <p:spPr>
          <a:xfrm>
            <a:off x="105052" y="762000"/>
            <a:ext cx="5838548"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600" y="762000"/>
            <a:ext cx="297180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6841" y="843049"/>
            <a:ext cx="2667000" cy="369332"/>
          </a:xfrm>
          <a:prstGeom prst="rect">
            <a:avLst/>
          </a:prstGeom>
        </p:spPr>
        <p:txBody>
          <a:bodyPr wrap="square" rtlCol="0">
            <a:spAutoFit/>
          </a:bodyPr>
          <a:lstStyle/>
          <a:p>
            <a:r>
              <a:rPr lang="en-US" b="1" dirty="0" smtClean="0"/>
              <a:t>Born:</a:t>
            </a:r>
            <a:r>
              <a:rPr lang="en-US" dirty="0" smtClean="0"/>
              <a:t> </a:t>
            </a:r>
            <a:r>
              <a:rPr lang="en-US" dirty="0" smtClean="0">
                <a:latin typeface="Lucida Calligraphy" panose="03010101010101010101" pitchFamily="66" charset="0"/>
              </a:rPr>
              <a:t>Feb. 17, 2016</a:t>
            </a:r>
            <a:endParaRPr lang="en-US" dirty="0" smtClean="0">
              <a:latin typeface="Lucida Calligraphy" panose="03010101010101010101" pitchFamily="66" charset="0"/>
            </a:endParaRPr>
          </a:p>
        </p:txBody>
      </p:sp>
      <p:pic>
        <p:nvPicPr>
          <p:cNvPr id="9" name="Picture 8"/>
          <p:cNvPicPr>
            <a:picLocks noChangeAspect="1"/>
          </p:cNvPicPr>
          <p:nvPr/>
        </p:nvPicPr>
        <p:blipFill>
          <a:blip r:embed="rId2"/>
          <a:stretch>
            <a:fillRect/>
          </a:stretch>
        </p:blipFill>
        <p:spPr>
          <a:xfrm>
            <a:off x="6019800" y="1593381"/>
            <a:ext cx="1902897" cy="3964369"/>
          </a:xfrm>
          <a:prstGeom prst="rect">
            <a:avLst/>
          </a:prstGeom>
        </p:spPr>
      </p:pic>
      <p:pic>
        <p:nvPicPr>
          <p:cNvPr id="10" name="Picture 9"/>
          <p:cNvPicPr>
            <a:picLocks noChangeAspect="1"/>
          </p:cNvPicPr>
          <p:nvPr/>
        </p:nvPicPr>
        <p:blipFill>
          <a:blip r:embed="rId3"/>
          <a:stretch>
            <a:fillRect/>
          </a:stretch>
        </p:blipFill>
        <p:spPr>
          <a:xfrm>
            <a:off x="7184932" y="3361279"/>
            <a:ext cx="1639842" cy="428571"/>
          </a:xfrm>
          <a:prstGeom prst="rect">
            <a:avLst/>
          </a:prstGeom>
        </p:spPr>
      </p:pic>
      <p:pic>
        <p:nvPicPr>
          <p:cNvPr id="11" name="Picture 10"/>
          <p:cNvPicPr>
            <a:picLocks noChangeAspect="1"/>
          </p:cNvPicPr>
          <p:nvPr/>
        </p:nvPicPr>
        <p:blipFill>
          <a:blip r:embed="rId4"/>
          <a:stretch>
            <a:fillRect/>
          </a:stretch>
        </p:blipFill>
        <p:spPr>
          <a:xfrm>
            <a:off x="6777298" y="1440981"/>
            <a:ext cx="2047476" cy="1760218"/>
          </a:xfrm>
          <a:prstGeom prst="rect">
            <a:avLst/>
          </a:prstGeom>
        </p:spPr>
      </p:pic>
    </p:spTree>
    <p:extLst>
      <p:ext uri="{BB962C8B-B14F-4D97-AF65-F5344CB8AC3E}">
        <p14:creationId xmlns:p14="http://schemas.microsoft.com/office/powerpoint/2010/main" val="30735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69B0"/>
      </a:dk2>
      <a:lt2>
        <a:srgbClr val="8FD2FF"/>
      </a:lt2>
      <a:accent1>
        <a:srgbClr val="0069B0"/>
      </a:accent1>
      <a:accent2>
        <a:srgbClr val="8FD2FF"/>
      </a:accent2>
      <a:accent3>
        <a:srgbClr val="F3901D"/>
      </a:accent3>
      <a:accent4>
        <a:srgbClr val="006F51"/>
      </a:accent4>
      <a:accent5>
        <a:srgbClr val="9DF5D3"/>
      </a:accent5>
      <a:accent6>
        <a:srgbClr val="FEF064"/>
      </a:accent6>
      <a:hlink>
        <a:srgbClr val="4DC9FF"/>
      </a:hlink>
      <a:folHlink>
        <a:srgbClr val="EE34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SRNS 2014">
      <a:dk1>
        <a:srgbClr val="000000"/>
      </a:dk1>
      <a:lt1>
        <a:srgbClr val="FFFFFF"/>
      </a:lt1>
      <a:dk2>
        <a:srgbClr val="0069B0"/>
      </a:dk2>
      <a:lt2>
        <a:srgbClr val="8FD2FF"/>
      </a:lt2>
      <a:accent1>
        <a:srgbClr val="F3901D"/>
      </a:accent1>
      <a:accent2>
        <a:srgbClr val="F9CA91"/>
      </a:accent2>
      <a:accent3>
        <a:srgbClr val="FEF064"/>
      </a:accent3>
      <a:accent4>
        <a:srgbClr val="FEF7B0"/>
      </a:accent4>
      <a:accent5>
        <a:srgbClr val="006F51"/>
      </a:accent5>
      <a:accent6>
        <a:srgbClr val="9DF5D3"/>
      </a:accent6>
      <a:hlink>
        <a:srgbClr val="4DC9FF"/>
      </a:hlink>
      <a:folHlink>
        <a:srgbClr val="EE34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6044</TotalTime>
  <Words>587</Words>
  <Application>Microsoft Office PowerPoint</Application>
  <PresentationFormat>Overhead</PresentationFormat>
  <Paragraphs>97</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Lucida Calligraphy</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PETTY, KATHY R</dc:creator>
  <cp:lastModifiedBy>COLEY, KEVIN A</cp:lastModifiedBy>
  <cp:revision>105</cp:revision>
  <cp:lastPrinted>2017-05-19T14:45:47Z</cp:lastPrinted>
  <dcterms:created xsi:type="dcterms:W3CDTF">2013-02-27T19:43:20Z</dcterms:created>
  <dcterms:modified xsi:type="dcterms:W3CDTF">2017-05-19T15:06:37Z</dcterms:modified>
</cp:coreProperties>
</file>